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customXmlProperties+xml" PartName="/customXml/itemProps1.xml"/>
  <Override ContentType="application/vnd.openxmlformats-officedocument.customXmlProperties+xml" PartName="/customXml/itemProps2.xml"/>
  <Override ContentType="application/vnd.openxmlformats-officedocument.customXmlProperties+xml" PartName="/customXml/itemProps3.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commentAuthors+xml" PartName="/ppt/commentAuthors.xml"/>
  <Override ContentType="application/vnd.openxmlformats-officedocument.presentationml.handoutMaster+xml" PartName="/ppt/handoutMasters/handoutMaster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57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theme+xml" PartName="/ppt/theme/theme6.xml"/>
  <Override ContentType="application/vnd.openxmlformats-officedocument.theme+xml" PartName="/ppt/theme/theme7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7" r:id="rId4"/>
    <p:sldMasterId id="2147483710" r:id="rId5"/>
    <p:sldMasterId id="2147483747" r:id="rId6"/>
    <p:sldMasterId id="2147483761" r:id="rId7"/>
    <p:sldMasterId id="2147483775" r:id="rId8"/>
  </p:sldMasterIdLst>
  <p:notesMasterIdLst>
    <p:notesMasterId r:id="rId15"/>
  </p:notesMasterIdLst>
  <p:handoutMasterIdLst>
    <p:handoutMasterId r:id="rId16"/>
  </p:handoutMasterIdLst>
  <p:sldIdLst>
    <p:sldId id="286" r:id="rId9"/>
    <p:sldId id="289" r:id="rId10"/>
    <p:sldId id="318" r:id="rId11"/>
    <p:sldId id="301" r:id="rId12"/>
    <p:sldId id="314" r:id="rId13"/>
    <p:sldId id="285" r:id="rId14"/>
  </p:sldIdLst>
  <p:sldSz cx="12192000" cy="6858000"/>
  <p:notesSz cx="6799263" cy="9929813"/>
  <p:defaultTextStyle>
    <a:defPPr>
      <a:defRPr lang="en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annikko Sunna" initials="RS" lastIdx="8" clrIdx="0">
    <p:extLst>
      <p:ext uri="{19B8F6BF-5375-455C-9EA6-DF929625EA0E}">
        <p15:presenceInfo xmlns:p15="http://schemas.microsoft.com/office/powerpoint/2012/main" userId="S-1-5-21-602162358-1214440339-725345543-36717" providerId="AD"/>
      </p:ext>
    </p:extLst>
  </p:cmAuthor>
  <p:cmAuthor id="2" name="Niemi Mari Tiina Helena" initials="NMTH" lastIdx="11" clrIdx="1">
    <p:extLst>
      <p:ext uri="{19B8F6BF-5375-455C-9EA6-DF929625EA0E}">
        <p15:presenceInfo xmlns:p15="http://schemas.microsoft.com/office/powerpoint/2012/main" userId="S-1-5-21-2048549070-847380531-681445708-15073" providerId="AD"/>
      </p:ext>
    </p:extLst>
  </p:cmAuthor>
  <p:cmAuthor id="3" name="Kuusisto Anne Maritta" initials="KAM" lastIdx="1" clrIdx="2">
    <p:extLst>
      <p:ext uri="{19B8F6BF-5375-455C-9EA6-DF929625EA0E}">
        <p15:presenceInfo xmlns:p15="http://schemas.microsoft.com/office/powerpoint/2012/main" userId="S-1-5-21-2048549070-847380531-681445708-230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0D40"/>
    <a:srgbClr val="330A2B"/>
    <a:srgbClr val="1F401A"/>
    <a:srgbClr val="69050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54" autoAdjust="0"/>
    <p:restoredTop sz="96327"/>
  </p:normalViewPr>
  <p:slideViewPr>
    <p:cSldViewPr snapToGrid="0" snapToObjects="1">
      <p:cViewPr varScale="1">
        <p:scale>
          <a:sx n="115" d="100"/>
          <a:sy n="115" d="100"/>
        </p:scale>
        <p:origin x="2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arget="../customXml/item1.xml" Type="http://schemas.openxmlformats.org/officeDocument/2006/relationships/customXml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notesMasters/notesMaster1.xml" Type="http://schemas.openxmlformats.org/officeDocument/2006/relationships/notesMaster"/><Relationship Id="rId16" Target="handoutMasters/handoutMaster1.xml" Type="http://schemas.openxmlformats.org/officeDocument/2006/relationships/handoutMaster"/><Relationship Id="rId17" Target="commentAuthors.xml" Type="http://schemas.openxmlformats.org/officeDocument/2006/relationships/commentAuthors"/><Relationship Id="rId18" Target="presProps.xml" Type="http://schemas.openxmlformats.org/officeDocument/2006/relationships/presProps"/><Relationship Id="rId19" Target="viewProps.xml" Type="http://schemas.openxmlformats.org/officeDocument/2006/relationships/viewProps"/><Relationship Id="rId2" Target="../customXml/item2.xml" Type="http://schemas.openxmlformats.org/officeDocument/2006/relationships/customXml"/><Relationship Id="rId20" Target="theme/theme1.xml" Type="http://schemas.openxmlformats.org/officeDocument/2006/relationships/theme"/><Relationship Id="rId21" Target="tableStyles.xml" Type="http://schemas.openxmlformats.org/officeDocument/2006/relationships/tableStyles"/><Relationship Id="rId3" Target="../customXml/item3.xml" Type="http://schemas.openxmlformats.org/officeDocument/2006/relationships/customXml"/><Relationship Id="rId4" Target="slideMasters/slideMaster1.xml" Type="http://schemas.openxmlformats.org/officeDocument/2006/relationships/slideMaster"/><Relationship Id="rId5" Target="slideMasters/slideMaster2.xml" Type="http://schemas.openxmlformats.org/officeDocument/2006/relationships/slideMaster"/><Relationship Id="rId6" Target="slideMasters/slideMaster3.xml" Type="http://schemas.openxmlformats.org/officeDocument/2006/relationships/slideMaster"/><Relationship Id="rId7" Target="slideMasters/slideMaster4.xml" Type="http://schemas.openxmlformats.org/officeDocument/2006/relationships/slideMaster"/><Relationship Id="rId8" Target="slideMasters/slideMaster5.xml" Type="http://schemas.openxmlformats.org/officeDocument/2006/relationships/slideMaster"/><Relationship Id="rId9" Target="slides/slide1.xml" Type="http://schemas.openxmlformats.org/officeDocument/2006/relationships/slide"/></Relationships>
</file>

<file path=ppt/handoutMasters/_rels/handoutMaster1.xml.rels><?xml version="1.0" encoding="UTF-8" standalone="yes"?><Relationships xmlns="http://schemas.openxmlformats.org/package/2006/relationships"><Relationship Id="rId1" Target="../theme/theme7.xml" Type="http://schemas.openxmlformats.org/officeDocument/2006/relationships/theme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957F2-723C-4D4F-AB49-4D8BC4AD7C1C}" type="datetimeFigureOut">
              <a:rPr lang="fi-FI" smtClean="0"/>
              <a:t>27.8.2025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E8E9A3-9428-405B-9301-271E7C6808F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53790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<Relationships xmlns="http://schemas.openxmlformats.org/package/2006/relationships"><Relationship Id="rId1" Target="../theme/theme6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82FFBE-4DD2-A149-A073-D806CEDD1BE6}" type="datetimeFigureOut">
              <a:rPr lang="en-FI" smtClean="0"/>
              <a:t>08/27/2025</a:t>
            </a:fld>
            <a:endParaRPr lang="en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03BC0E-6BF1-8F4B-9688-D5AF6B99325F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724037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Relationship Id="rId2" Target="../media/image1.png" Type="http://schemas.openxmlformats.org/officeDocument/2006/relationships/image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Relationship Id="rId2" Target="../media/image3.emf" Type="http://schemas.openxmlformats.org/officeDocument/2006/relationships/image"/><Relationship Id="rId3" Target="../media/image4.emf" Type="http://schemas.openxmlformats.org/officeDocument/2006/relationships/image"/><Relationship Id="rId4" Target="../media/image5.emf" Type="http://schemas.openxmlformats.org/officeDocument/2006/relationships/image"/><Relationship Id="rId5" Target="../media/image6.emf" Type="http://schemas.openxmlformats.org/officeDocument/2006/relationships/image"/><Relationship Id="rId6" Target="../media/image7.emf" Type="http://schemas.openxmlformats.org/officeDocument/2006/relationships/image"/><Relationship Id="rId7" Target="../media/image8.png" Type="http://schemas.openxmlformats.org/officeDocument/2006/relationships/image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9.png" Type="http://schemas.openxmlformats.org/officeDocument/2006/relationships/image"/><Relationship Id="rId3" Target="../media/image11.svg" Type="http://schemas.openxmlformats.org/officeDocument/2006/relationships/image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13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0.png" Type="http://schemas.openxmlformats.org/officeDocument/2006/relationships/image"/><Relationship Id="rId3" Target="../media/image14.svg" Type="http://schemas.openxmlformats.org/officeDocument/2006/relationships/image"/></Relationships>
</file>

<file path=ppt/slideLayouts/_rels/slideLayout14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1.png" Type="http://schemas.openxmlformats.org/officeDocument/2006/relationships/image"/><Relationship Id="rId3" Target="../media/image16.svg" Type="http://schemas.openxmlformats.org/officeDocument/2006/relationships/image"/></Relationships>
</file>

<file path=ppt/slideLayouts/_rels/slideLayout15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18.svg" Type="http://schemas.openxmlformats.org/officeDocument/2006/relationships/image"/></Relationships>
</file>

<file path=ppt/slideLayouts/_rels/slideLayout16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3.png" Type="http://schemas.openxmlformats.org/officeDocument/2006/relationships/image"/><Relationship Id="rId3" Target="../media/image20.svg" Type="http://schemas.openxmlformats.org/officeDocument/2006/relationships/image"/></Relationships>
</file>

<file path=ppt/slideLayouts/_rels/slideLayout17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18.svg" Type="http://schemas.openxmlformats.org/officeDocument/2006/relationships/image"/></Relationships>
</file>

<file path=ppt/slideLayouts/_rels/slideLayout18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/Relationships>
</file>

<file path=ppt/slideLayouts/_rels/slideLayout19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/Relationships>
</file>

<file path=ppt/slideLayouts/_rels/slideLayout20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21.svg" Type="http://schemas.openxmlformats.org/officeDocument/2006/relationships/image"/></Relationships>
</file>

<file path=ppt/slideLayouts/_rels/slideLayout21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21.svg" Type="http://schemas.openxmlformats.org/officeDocument/2006/relationships/image"/></Relationships>
</file>

<file path=ppt/slideLayouts/_rels/slideLayout22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21.svg" Type="http://schemas.openxmlformats.org/officeDocument/2006/relationships/image"/></Relationships>
</file>

<file path=ppt/slideLayouts/_rels/slideLayout23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0.png" Type="http://schemas.openxmlformats.org/officeDocument/2006/relationships/image"/><Relationship Id="rId3" Target="../media/image14.svg" Type="http://schemas.openxmlformats.org/officeDocument/2006/relationships/image"/></Relationships>
</file>

<file path=ppt/slideLayouts/_rels/slideLayout24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_rels/slideLayout25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_rels/slideLayout26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2.png" Type="http://schemas.openxmlformats.org/officeDocument/2006/relationships/image"/><Relationship Id="rId3" Target="../media/image21.svg" Type="http://schemas.openxmlformats.org/officeDocument/2006/relationships/image"/></Relationships>
</file>

<file path=ppt/slideLayouts/_rels/slideLayout27.xml.rels><?xml version="1.0" encoding="UTF-8" standalone="yes"?><Relationships xmlns="http://schemas.openxmlformats.org/package/2006/relationships"><Relationship Id="rId1" Target="../slideMasters/slideMaster3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_rels/slideLayout28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Layouts/_rels/slideLayout29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9.png" Type="http://schemas.openxmlformats.org/officeDocument/2006/relationships/image"/><Relationship Id="rId3" Target="../media/image11.svg" Type="http://schemas.openxmlformats.org/officeDocument/2006/relationships/image"/></Relationships>
</file>

<file path=ppt/slideLayouts/_rels/slideLayout30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4.svg" Type="http://schemas.openxmlformats.org/officeDocument/2006/relationships/image"/></Relationships>
</file>

<file path=ppt/slideLayouts/_rels/slideLayout31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5.png" Type="http://schemas.openxmlformats.org/officeDocument/2006/relationships/image"/><Relationship Id="rId3" Target="../media/image26.svg" Type="http://schemas.openxmlformats.org/officeDocument/2006/relationships/image"/></Relationships>
</file>

<file path=ppt/slideLayouts/_rels/slideLayout32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4.svg" Type="http://schemas.openxmlformats.org/officeDocument/2006/relationships/image"/></Relationships>
</file>

<file path=ppt/slideLayouts/_rels/slideLayout33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/Relationships>
</file>

<file path=ppt/slideLayouts/_rels/slideLayout34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/Relationships>
</file>

<file path=ppt/slideLayouts/_rels/slideLayout35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7.svg" Type="http://schemas.openxmlformats.org/officeDocument/2006/relationships/image"/></Relationships>
</file>

<file path=ppt/slideLayouts/_rels/slideLayout36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7.svg" Type="http://schemas.openxmlformats.org/officeDocument/2006/relationships/image"/></Relationships>
</file>

<file path=ppt/slideLayouts/_rels/slideLayout37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7.svg" Type="http://schemas.openxmlformats.org/officeDocument/2006/relationships/image"/></Relationships>
</file>

<file path=ppt/slideLayouts/_rels/slideLayout38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Layouts/_rels/slideLayout39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40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41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14.png" Type="http://schemas.openxmlformats.org/officeDocument/2006/relationships/image"/><Relationship Id="rId3" Target="../media/image27.svg" Type="http://schemas.openxmlformats.org/officeDocument/2006/relationships/image"/></Relationships>
</file>

<file path=ppt/slideLayouts/_rels/slideLayout42.xml.rels><?xml version="1.0" encoding="UTF-8" standalone="yes"?><Relationships xmlns="http://schemas.openxmlformats.org/package/2006/relationships"><Relationship Id="rId1" Target="../slideMasters/slideMaster4.xml" Type="http://schemas.openxmlformats.org/officeDocument/2006/relationships/slideMaster"/><Relationship Id="rId2" Target="../media/image2.png" Type="http://schemas.openxmlformats.org/officeDocument/2006/relationships/image"/><Relationship Id="rId3" Target="../media/image12.svg" Type="http://schemas.openxmlformats.org/officeDocument/2006/relationships/image"/></Relationships>
</file>

<file path=ppt/slideLayouts/_rels/slideLayout43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6.png" Type="http://schemas.openxmlformats.org/officeDocument/2006/relationships/image"/><Relationship Id="rId3" Target="../media/image29.svg" Type="http://schemas.openxmlformats.org/officeDocument/2006/relationships/image"/></Relationships>
</file>

<file path=ppt/slideLayouts/_rels/slideLayout44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1.png" Type="http://schemas.openxmlformats.org/officeDocument/2006/relationships/image"/><Relationship Id="rId3" Target="../media/image16.svg" Type="http://schemas.openxmlformats.org/officeDocument/2006/relationships/image"/></Relationships>
</file>

<file path=ppt/slideLayouts/_rels/slideLayout45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1.svg" Type="http://schemas.openxmlformats.org/officeDocument/2006/relationships/image"/></Relationships>
</file>

<file path=ppt/slideLayouts/_rels/slideLayout46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8.png" Type="http://schemas.openxmlformats.org/officeDocument/2006/relationships/image"/><Relationship Id="rId3" Target="../media/image33.svg" Type="http://schemas.openxmlformats.org/officeDocument/2006/relationships/image"/></Relationships>
</file>

<file path=ppt/slideLayouts/_rels/slideLayout47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1.svg" Type="http://schemas.openxmlformats.org/officeDocument/2006/relationships/image"/></Relationships>
</file>

<file path=ppt/slideLayouts/_rels/slideLayout48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/Relationships>
</file>

<file path=ppt/slideLayouts/_rels/slideLayout49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/Relationships>
</file>

<file path=ppt/slideLayouts/_rels/slideLayout50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4.svg" Type="http://schemas.openxmlformats.org/officeDocument/2006/relationships/image"/></Relationships>
</file>

<file path=ppt/slideLayouts/_rels/slideLayout51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4.svg" Type="http://schemas.openxmlformats.org/officeDocument/2006/relationships/image"/></Relationships>
</file>

<file path=ppt/slideLayouts/_rels/slideLayout52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4.svg" Type="http://schemas.openxmlformats.org/officeDocument/2006/relationships/image"/></Relationships>
</file>

<file path=ppt/slideLayouts/_rels/slideLayout53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0.png" Type="http://schemas.openxmlformats.org/officeDocument/2006/relationships/image"/><Relationship Id="rId3" Target="../media/image14.svg" Type="http://schemas.openxmlformats.org/officeDocument/2006/relationships/image"/></Relationships>
</file>

<file path=ppt/slideLayouts/_rels/slideLayout54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_rels/slideLayout55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_rels/slideLayout56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7.png" Type="http://schemas.openxmlformats.org/officeDocument/2006/relationships/image"/><Relationship Id="rId3" Target="../media/image34.svg" Type="http://schemas.openxmlformats.org/officeDocument/2006/relationships/image"/></Relationships>
</file>

<file path=ppt/slideLayouts/_rels/slideLayout57.xml.rels><?xml version="1.0" encoding="UTF-8" standalone="yes"?><Relationships xmlns="http://schemas.openxmlformats.org/package/2006/relationships"><Relationship Id="rId1" Target="../slideMasters/slideMaster5.xml" Type="http://schemas.openxmlformats.org/officeDocument/2006/relationships/slideMaster"/><Relationship Id="rId2" Target="../media/image10.png" Type="http://schemas.openxmlformats.org/officeDocument/2006/relationships/image"/><Relationship Id="rId3" Target="../media/image22.svg" Type="http://schemas.openxmlformats.org/officeDocument/2006/relationships/image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ategia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 descr="Satakunnan hyvinvointialueen strategian 2023-2025 visualisointi.">
            <a:extLst>
              <a:ext uri="{FF2B5EF4-FFF2-40B4-BE49-F238E27FC236}">
                <a16:creationId xmlns:a16="http://schemas.microsoft.com/office/drawing/2014/main" id="{B8D71775-923F-8DF9-2EFA-1428CAB5C2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85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76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ategian koo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4588D-02B6-7B48-80C5-7290C084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11E50-2071-4647-B2A4-6E16D0D78C0D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0D1BEB-5C05-2040-99D3-AC167E20F5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083325" cy="1325563"/>
          </a:xfrm>
        </p:spPr>
        <p:txBody>
          <a:bodyPr/>
          <a:lstStyle>
            <a:lvl1pPr>
              <a:defRPr/>
            </a:lvl1pPr>
          </a:lstStyle>
          <a:p>
            <a:r>
              <a:rPr lang="fi-FI" dirty="0"/>
              <a:t>Strategian kooste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8DE69C5E-82EF-A648-A11F-D9E1E9EF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41B89B9-4C34-5945-8DD2-025C2ACDC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7C11409-FE29-B548-AE3B-9C849B9FE7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  <p:cxnSp>
        <p:nvCxnSpPr>
          <p:cNvPr id="17" name="Straight Connector 3">
            <a:extLst>
              <a:ext uri="{FF2B5EF4-FFF2-40B4-BE49-F238E27FC236}">
                <a16:creationId xmlns:a16="http://schemas.microsoft.com/office/drawing/2014/main" id="{092EDD5A-BDB1-44F9-B7CF-A4D76BB36A64}"/>
              </a:ext>
            </a:extLst>
          </p:cNvPr>
          <p:cNvCxnSpPr>
            <a:cxnSpLocks/>
          </p:cNvCxnSpPr>
          <p:nvPr userDrawn="1"/>
        </p:nvCxnSpPr>
        <p:spPr>
          <a:xfrm>
            <a:off x="3722879" y="1670368"/>
            <a:ext cx="1" cy="4469129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1">
            <a:extLst>
              <a:ext uri="{FF2B5EF4-FFF2-40B4-BE49-F238E27FC236}">
                <a16:creationId xmlns:a16="http://schemas.microsoft.com/office/drawing/2014/main" id="{D39FC57E-4A8F-84DD-FD5E-08E846C81F41}"/>
              </a:ext>
            </a:extLst>
          </p:cNvPr>
          <p:cNvSpPr txBox="1">
            <a:spLocks/>
          </p:cNvSpPr>
          <p:nvPr userDrawn="1"/>
        </p:nvSpPr>
        <p:spPr>
          <a:xfrm>
            <a:off x="3870961" y="1907541"/>
            <a:ext cx="1894840" cy="4313872"/>
          </a:xfrm>
          <a:prstGeom prst="rect">
            <a:avLst/>
          </a:prstGeom>
        </p:spPr>
        <p:txBody>
          <a:bodyPr vert="horz" lIns="72000" tIns="36000" rIns="72000" bIns="36000" numCol="1" spcCol="54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fi-FI" sz="1200" b="1" dirty="0"/>
              <a:t>Palvelemme yhdenvertaisesti</a:t>
            </a:r>
          </a:p>
          <a:p>
            <a:pPr marL="182563" indent="-182563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/>
            </a:pPr>
            <a:r>
              <a:rPr lang="fi-FI" sz="1100" dirty="0"/>
              <a:t>Palvelumme ovat saatavilla yhdenvertaisesti, oikea-aikaisesti ja lähellä monin eri tavoin.</a:t>
            </a:r>
          </a:p>
          <a:p>
            <a:pPr marL="182563" indent="-182563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/>
            </a:pPr>
            <a:r>
              <a:rPr lang="fi-FI" sz="1100" dirty="0"/>
              <a:t>Vahvistamme ennaltaehkäiseviä  palveluja sekä monipuolisia lähipalveluja.</a:t>
            </a:r>
          </a:p>
          <a:p>
            <a:pPr marL="182563" indent="-182563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/>
            </a:pPr>
            <a:r>
              <a:rPr lang="fi-FI" sz="1100" dirty="0"/>
              <a:t>Tuotamme hyvinvointia, palveluita ja turvallisuutta kaikille asukkaille ja järjestämme palvelut tehokkaasti ja turvallisesti.</a:t>
            </a:r>
          </a:p>
        </p:txBody>
      </p:sp>
      <p:cxnSp>
        <p:nvCxnSpPr>
          <p:cNvPr id="19" name="Straight Connector 11">
            <a:extLst>
              <a:ext uri="{FF2B5EF4-FFF2-40B4-BE49-F238E27FC236}">
                <a16:creationId xmlns:a16="http://schemas.microsoft.com/office/drawing/2014/main" id="{4EEFF24C-D9CF-5D87-BC96-3180534E8E36}"/>
              </a:ext>
            </a:extLst>
          </p:cNvPr>
          <p:cNvCxnSpPr>
            <a:cxnSpLocks/>
          </p:cNvCxnSpPr>
          <p:nvPr userDrawn="1"/>
        </p:nvCxnSpPr>
        <p:spPr>
          <a:xfrm>
            <a:off x="5842222" y="1670368"/>
            <a:ext cx="1" cy="446912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1">
            <a:extLst>
              <a:ext uri="{FF2B5EF4-FFF2-40B4-BE49-F238E27FC236}">
                <a16:creationId xmlns:a16="http://schemas.microsoft.com/office/drawing/2014/main" id="{FB9E2437-2E47-4424-2D0B-E0528FE0DD7C}"/>
              </a:ext>
            </a:extLst>
          </p:cNvPr>
          <p:cNvSpPr txBox="1">
            <a:spLocks/>
          </p:cNvSpPr>
          <p:nvPr userDrawn="1"/>
        </p:nvSpPr>
        <p:spPr>
          <a:xfrm>
            <a:off x="5918644" y="1907541"/>
            <a:ext cx="1894840" cy="4313872"/>
          </a:xfrm>
          <a:prstGeom prst="rect">
            <a:avLst/>
          </a:prstGeom>
        </p:spPr>
        <p:txBody>
          <a:bodyPr vert="horz" lIns="72000" tIns="36000" rIns="72000" bIns="36000" numCol="1" spcCol="54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fi-FI" sz="1200" b="1" dirty="0"/>
              <a:t>Kohtaamme </a:t>
            </a:r>
            <a:br>
              <a:rPr lang="fi-FI" sz="1200" b="1" dirty="0"/>
            </a:br>
            <a:r>
              <a:rPr lang="fi-FI" sz="1200" b="1" dirty="0"/>
              <a:t>inhimillisesti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4"/>
            </a:pPr>
            <a:r>
              <a:rPr lang="fi-FI" sz="1100" dirty="0"/>
              <a:t>Järjestämme laadukkaat ja vaikuttavat palvelut, joissa asiakas on keskiössä.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4"/>
            </a:pPr>
            <a:r>
              <a:rPr lang="fi-FI" sz="1100" dirty="0"/>
              <a:t>Tuemme omaehtoista terveyden ja hyvinvoinnin parantamista sekä oman hoidon osallisuutta.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4"/>
            </a:pPr>
            <a:r>
              <a:rPr lang="fi-FI" sz="1100" dirty="0"/>
              <a:t>Järjestämme ja kehitämme palveluja tasapuolisesti erilaiset asiakasryhmät huomioiden yhteistyössä eri kuntien, yritysten ja järjestöjen kanssa</a:t>
            </a:r>
          </a:p>
        </p:txBody>
      </p:sp>
      <p:cxnSp>
        <p:nvCxnSpPr>
          <p:cNvPr id="21" name="Straight Connector 13">
            <a:extLst>
              <a:ext uri="{FF2B5EF4-FFF2-40B4-BE49-F238E27FC236}">
                <a16:creationId xmlns:a16="http://schemas.microsoft.com/office/drawing/2014/main" id="{246C2C8C-CA1F-0DE3-5B63-889E4470E167}"/>
              </a:ext>
            </a:extLst>
          </p:cNvPr>
          <p:cNvCxnSpPr>
            <a:cxnSpLocks/>
          </p:cNvCxnSpPr>
          <p:nvPr userDrawn="1"/>
        </p:nvCxnSpPr>
        <p:spPr>
          <a:xfrm>
            <a:off x="7889905" y="1670368"/>
            <a:ext cx="1" cy="446912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1">
            <a:extLst>
              <a:ext uri="{FF2B5EF4-FFF2-40B4-BE49-F238E27FC236}">
                <a16:creationId xmlns:a16="http://schemas.microsoft.com/office/drawing/2014/main" id="{AF1B9EFF-4B6F-DAEF-AE24-D86860258E2E}"/>
              </a:ext>
            </a:extLst>
          </p:cNvPr>
          <p:cNvSpPr txBox="1">
            <a:spLocks/>
          </p:cNvSpPr>
          <p:nvPr userDrawn="1"/>
        </p:nvSpPr>
        <p:spPr>
          <a:xfrm>
            <a:off x="7966327" y="1907541"/>
            <a:ext cx="1894840" cy="4313872"/>
          </a:xfrm>
          <a:prstGeom prst="rect">
            <a:avLst/>
          </a:prstGeom>
        </p:spPr>
        <p:txBody>
          <a:bodyPr vert="horz" lIns="72000" tIns="36000" rIns="72000" bIns="36000" numCol="1" spcCol="54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fi-FI" sz="1200" b="1" dirty="0"/>
              <a:t>Toimimme ammatillisesti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7"/>
            </a:pPr>
            <a:r>
              <a:rPr lang="fi-FI" sz="1100" dirty="0"/>
              <a:t>Tuotamme palveluita ammatillisesti, turvallisesti ja laadukkaasti.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7"/>
            </a:pPr>
            <a:r>
              <a:rPr lang="fi-FI" sz="1100" dirty="0"/>
              <a:t>Johtaminen tukee ja edesauttaa henkilöstön työhyvinvointia ja osaamisen kehittämistä sekä turvaa ammattitaitoisen työvoiman saantia.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7"/>
            </a:pPr>
            <a:r>
              <a:rPr lang="fi-FI" sz="1100" dirty="0"/>
              <a:t>Henkilöstö osallistuu ja kehittää vaikuttavaa toimintaa.</a:t>
            </a:r>
          </a:p>
        </p:txBody>
      </p: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6EFC15DE-6481-4C4E-D7C4-2C65E02F7083}"/>
              </a:ext>
            </a:extLst>
          </p:cNvPr>
          <p:cNvCxnSpPr>
            <a:cxnSpLocks/>
          </p:cNvCxnSpPr>
          <p:nvPr userDrawn="1"/>
        </p:nvCxnSpPr>
        <p:spPr>
          <a:xfrm>
            <a:off x="9937588" y="1670368"/>
            <a:ext cx="1" cy="446912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1">
            <a:extLst>
              <a:ext uri="{FF2B5EF4-FFF2-40B4-BE49-F238E27FC236}">
                <a16:creationId xmlns:a16="http://schemas.microsoft.com/office/drawing/2014/main" id="{29F4E23C-53E4-BA3A-AD5E-DC756A609984}"/>
              </a:ext>
            </a:extLst>
          </p:cNvPr>
          <p:cNvSpPr txBox="1">
            <a:spLocks/>
          </p:cNvSpPr>
          <p:nvPr userDrawn="1"/>
        </p:nvSpPr>
        <p:spPr>
          <a:xfrm>
            <a:off x="10014008" y="1907541"/>
            <a:ext cx="1894840" cy="4313872"/>
          </a:xfrm>
          <a:prstGeom prst="rect">
            <a:avLst/>
          </a:prstGeom>
        </p:spPr>
        <p:txBody>
          <a:bodyPr vert="horz" lIns="72000" tIns="36000" rIns="72000" bIns="36000" numCol="1" spcCol="54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fi-FI" sz="1200" b="1" dirty="0"/>
              <a:t>Uudistamme vastuullisesti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10"/>
            </a:pPr>
            <a:r>
              <a:rPr lang="fi-FI" sz="1100" dirty="0"/>
              <a:t>Uudistamme johtamis- ja toimintamalleja ja luomme yhteen sovitetun palvelujärjestelmän.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10"/>
            </a:pPr>
            <a:r>
              <a:rPr lang="fi-FI" sz="1100" dirty="0"/>
              <a:t>Palvelumme ovat taloudellisia sekä laadukkaita ja huolehdimme, että kustannuskehitys vastaa rahoitusta.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000"/>
              </a:spcAft>
              <a:buSzPct val="80000"/>
              <a:buFont typeface="+mj-lt"/>
              <a:buAutoNum type="arabicPeriod" startAt="10"/>
            </a:pPr>
            <a:r>
              <a:rPr lang="fi-FI" sz="1100" dirty="0"/>
              <a:t>Tieto, tutkimus ja käytännön kokeilut ohjaavat kohti vaikuttavia toimintamalleja</a:t>
            </a:r>
          </a:p>
        </p:txBody>
      </p:sp>
      <p:sp>
        <p:nvSpPr>
          <p:cNvPr id="25" name="Tekstiruutu 24">
            <a:extLst>
              <a:ext uri="{FF2B5EF4-FFF2-40B4-BE49-F238E27FC236}">
                <a16:creationId xmlns:a16="http://schemas.microsoft.com/office/drawing/2014/main" id="{3C14837A-69FC-7F29-99F6-364C5881CB82}"/>
              </a:ext>
            </a:extLst>
          </p:cNvPr>
          <p:cNvSpPr txBox="1"/>
          <p:nvPr userDrawn="1"/>
        </p:nvSpPr>
        <p:spPr>
          <a:xfrm>
            <a:off x="838199" y="1863091"/>
            <a:ext cx="2650555" cy="371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40000"/>
              </a:lnSpc>
              <a:spcAft>
                <a:spcPts val="1200"/>
              </a:spcAft>
              <a:buNone/>
            </a:pPr>
            <a:r>
              <a:rPr lang="fi-FI" sz="1600" b="1" dirty="0">
                <a:solidFill>
                  <a:schemeClr val="accent2"/>
                </a:solidFill>
              </a:rPr>
              <a:t>Satavarmaa hyvinvointia, terveyttä ja turvallisuutta, lähellä ihmistä</a:t>
            </a:r>
          </a:p>
          <a:p>
            <a:pPr marL="0" indent="0">
              <a:lnSpc>
                <a:spcPct val="140000"/>
              </a:lnSpc>
              <a:spcAft>
                <a:spcPts val="1200"/>
              </a:spcAft>
              <a:buNone/>
            </a:pPr>
            <a:r>
              <a:rPr lang="fi-FI" sz="1600" b="1" dirty="0"/>
              <a:t>Arvot</a:t>
            </a:r>
          </a:p>
          <a:p>
            <a:pPr marL="285750" indent="-285750">
              <a:lnSpc>
                <a:spcPct val="14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i-FI" sz="1400" dirty="0"/>
              <a:t>Palvelemme yhdenvertaisesti</a:t>
            </a:r>
          </a:p>
          <a:p>
            <a:pPr marL="285750" indent="-285750">
              <a:lnSpc>
                <a:spcPct val="14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i-FI" sz="1400" dirty="0"/>
              <a:t>Kohtaamme inhimillisesti</a:t>
            </a:r>
          </a:p>
          <a:p>
            <a:pPr marL="285750" indent="-285750">
              <a:lnSpc>
                <a:spcPct val="14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i-FI" sz="1400" dirty="0"/>
              <a:t>Toimimme ammatillisesti</a:t>
            </a:r>
          </a:p>
          <a:p>
            <a:pPr marL="285750" indent="-285750">
              <a:lnSpc>
                <a:spcPct val="14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i-FI" sz="1400" dirty="0"/>
              <a:t>Uudistamme vastuullisesti</a:t>
            </a:r>
          </a:p>
        </p:txBody>
      </p:sp>
    </p:spTree>
    <p:extLst>
      <p:ext uri="{BB962C8B-B14F-4D97-AF65-F5344CB8AC3E}">
        <p14:creationId xmlns:p14="http://schemas.microsoft.com/office/powerpoint/2010/main" val="2250671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ailijan turvallisuusohj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>
            <a:extLst>
              <a:ext uri="{FF2B5EF4-FFF2-40B4-BE49-F238E27FC236}">
                <a16:creationId xmlns:a16="http://schemas.microsoft.com/office/drawing/2014/main" id="{E1E74D46-55C7-ED73-88B7-C9170C1FAA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4526"/>
          <a:stretch/>
        </p:blipFill>
        <p:spPr>
          <a:xfrm>
            <a:off x="822682" y="5692276"/>
            <a:ext cx="7262464" cy="655205"/>
          </a:xfrm>
          <a:prstGeom prst="rect">
            <a:avLst/>
          </a:prstGeom>
        </p:spPr>
      </p:pic>
      <p:grpSp>
        <p:nvGrpSpPr>
          <p:cNvPr id="7" name="Ryhmä 6">
            <a:extLst>
              <a:ext uri="{FF2B5EF4-FFF2-40B4-BE49-F238E27FC236}">
                <a16:creationId xmlns:a16="http://schemas.microsoft.com/office/drawing/2014/main" id="{56A73F3F-C84B-A3FD-F9EF-D8FB7B7F0F81}"/>
              </a:ext>
            </a:extLst>
          </p:cNvPr>
          <p:cNvGrpSpPr/>
          <p:nvPr userDrawn="1"/>
        </p:nvGrpSpPr>
        <p:grpSpPr>
          <a:xfrm>
            <a:off x="3292613" y="1744561"/>
            <a:ext cx="2214223" cy="3518235"/>
            <a:chOff x="3292613" y="1649970"/>
            <a:chExt cx="2214223" cy="3518235"/>
          </a:xfrm>
        </p:grpSpPr>
        <p:pic>
          <p:nvPicPr>
            <p:cNvPr id="29" name="Kuva 28">
              <a:extLst>
                <a:ext uri="{FF2B5EF4-FFF2-40B4-BE49-F238E27FC236}">
                  <a16:creationId xmlns:a16="http://schemas.microsoft.com/office/drawing/2014/main" id="{1907BBFA-5350-A797-A010-0A13125ADB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92613" y="2885308"/>
              <a:ext cx="2214223" cy="2282897"/>
            </a:xfrm>
            <a:prstGeom prst="rect">
              <a:avLst/>
            </a:prstGeom>
          </p:spPr>
        </p:pic>
        <p:sp>
          <p:nvSpPr>
            <p:cNvPr id="30" name="Sisällön paikkamerkki 1">
              <a:extLst>
                <a:ext uri="{FF2B5EF4-FFF2-40B4-BE49-F238E27FC236}">
                  <a16:creationId xmlns:a16="http://schemas.microsoft.com/office/drawing/2014/main" id="{CAF2EF85-5C12-3196-D314-225D9BE59E09}"/>
                </a:ext>
              </a:extLst>
            </p:cNvPr>
            <p:cNvSpPr txBox="1">
              <a:spLocks/>
            </p:cNvSpPr>
            <p:nvPr/>
          </p:nvSpPr>
          <p:spPr>
            <a:xfrm>
              <a:off x="3447339" y="3097998"/>
              <a:ext cx="1977268" cy="2048797"/>
            </a:xfrm>
            <a:prstGeom prst="rect">
              <a:avLst/>
            </a:prstGeom>
          </p:spPr>
          <p:txBody>
            <a:bodyPr vert="horz" lIns="72000" tIns="36000" rIns="72000" bIns="3600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None/>
              </a:pPr>
              <a:r>
                <a:rPr lang="fi-FI" sz="1400" b="1" dirty="0"/>
                <a:t>Hätäilmoitus 112</a:t>
              </a:r>
              <a:endParaRPr lang="fi-FI" sz="1400" dirty="0"/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AutoNum type="arabicPeriod"/>
              </a:pPr>
              <a:r>
                <a:rPr lang="fi-FI" sz="1200" dirty="0"/>
                <a:t>Soita 112 ja tee hälytys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Anna osoite ja puhelinnumerosi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Kerro mitä ja missä on tapahtunut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Kuuntele ja noudata saatuja ohjeita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Sulje puhelin kun saat luvan</a:t>
              </a:r>
            </a:p>
          </p:txBody>
        </p:sp>
        <p:pic>
          <p:nvPicPr>
            <p:cNvPr id="31" name="Kuva 30">
              <a:extLst>
                <a:ext uri="{FF2B5EF4-FFF2-40B4-BE49-F238E27FC236}">
                  <a16:creationId xmlns:a16="http://schemas.microsoft.com/office/drawing/2014/main" id="{F48AFBD8-C481-4252-3E72-FFDE83B5B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14104" y="1649970"/>
              <a:ext cx="1070473" cy="1092319"/>
            </a:xfrm>
            <a:prstGeom prst="rect">
              <a:avLst/>
            </a:prstGeom>
          </p:spPr>
        </p:pic>
      </p:grpSp>
      <p:grpSp>
        <p:nvGrpSpPr>
          <p:cNvPr id="32" name="Ryhmä 31">
            <a:extLst>
              <a:ext uri="{FF2B5EF4-FFF2-40B4-BE49-F238E27FC236}">
                <a16:creationId xmlns:a16="http://schemas.microsoft.com/office/drawing/2014/main" id="{D2A90288-8834-3DCB-893A-96B227A74B73}"/>
              </a:ext>
            </a:extLst>
          </p:cNvPr>
          <p:cNvGrpSpPr/>
          <p:nvPr userDrawn="1"/>
        </p:nvGrpSpPr>
        <p:grpSpPr>
          <a:xfrm>
            <a:off x="5888668" y="1744561"/>
            <a:ext cx="2214223" cy="3518235"/>
            <a:chOff x="5888668" y="1649970"/>
            <a:chExt cx="2214223" cy="3518235"/>
          </a:xfrm>
        </p:grpSpPr>
        <p:pic>
          <p:nvPicPr>
            <p:cNvPr id="33" name="Kuva 32">
              <a:extLst>
                <a:ext uri="{FF2B5EF4-FFF2-40B4-BE49-F238E27FC236}">
                  <a16:creationId xmlns:a16="http://schemas.microsoft.com/office/drawing/2014/main" id="{FECA7603-08CA-4E08-7197-E473988674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88668" y="2885308"/>
              <a:ext cx="2214223" cy="2282897"/>
            </a:xfrm>
            <a:prstGeom prst="rect">
              <a:avLst/>
            </a:prstGeom>
          </p:spPr>
        </p:pic>
        <p:sp>
          <p:nvSpPr>
            <p:cNvPr id="34" name="Sisällön paikkamerkki 1">
              <a:extLst>
                <a:ext uri="{FF2B5EF4-FFF2-40B4-BE49-F238E27FC236}">
                  <a16:creationId xmlns:a16="http://schemas.microsoft.com/office/drawing/2014/main" id="{D012BDB6-FF72-88A0-A0BC-20269222D193}"/>
                </a:ext>
              </a:extLst>
            </p:cNvPr>
            <p:cNvSpPr txBox="1">
              <a:spLocks/>
            </p:cNvSpPr>
            <p:nvPr/>
          </p:nvSpPr>
          <p:spPr>
            <a:xfrm>
              <a:off x="6004305" y="3106867"/>
              <a:ext cx="1820866" cy="2048797"/>
            </a:xfrm>
            <a:prstGeom prst="rect">
              <a:avLst/>
            </a:prstGeom>
          </p:spPr>
          <p:txBody>
            <a:bodyPr vert="horz" lIns="72000" tIns="36000" rIns="72000" bIns="3600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None/>
              </a:pPr>
              <a:r>
                <a:rPr lang="fi-FI" sz="1400" b="1" dirty="0"/>
                <a:t>Tulipalo</a:t>
              </a:r>
              <a:endParaRPr lang="fi-FI" sz="1400" dirty="0"/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Varoita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Pelasta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Hälytä 112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Aloita alkusammutus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Rajoita palon leviäminen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fi-FI" sz="1200" dirty="0"/>
                <a:t>Poistu kokoontumispaikalle</a:t>
              </a:r>
            </a:p>
          </p:txBody>
        </p:sp>
        <p:pic>
          <p:nvPicPr>
            <p:cNvPr id="35" name="Kuva 34">
              <a:extLst>
                <a:ext uri="{FF2B5EF4-FFF2-40B4-BE49-F238E27FC236}">
                  <a16:creationId xmlns:a16="http://schemas.microsoft.com/office/drawing/2014/main" id="{0E92E062-126A-18A3-AB62-C65311A84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88668" y="1649970"/>
              <a:ext cx="1070473" cy="1092319"/>
            </a:xfrm>
            <a:prstGeom prst="rect">
              <a:avLst/>
            </a:prstGeom>
          </p:spPr>
        </p:pic>
      </p:grpSp>
      <p:grpSp>
        <p:nvGrpSpPr>
          <p:cNvPr id="37" name="Ryhmä 36">
            <a:extLst>
              <a:ext uri="{FF2B5EF4-FFF2-40B4-BE49-F238E27FC236}">
                <a16:creationId xmlns:a16="http://schemas.microsoft.com/office/drawing/2014/main" id="{CD681655-5AD4-58DA-E68C-7E5D660FEA2D}"/>
              </a:ext>
            </a:extLst>
          </p:cNvPr>
          <p:cNvGrpSpPr/>
          <p:nvPr userDrawn="1"/>
        </p:nvGrpSpPr>
        <p:grpSpPr>
          <a:xfrm>
            <a:off x="822682" y="1744561"/>
            <a:ext cx="2214223" cy="3518235"/>
            <a:chOff x="822682" y="1649970"/>
            <a:chExt cx="2214223" cy="3518235"/>
          </a:xfrm>
        </p:grpSpPr>
        <p:pic>
          <p:nvPicPr>
            <p:cNvPr id="38" name="Kuva 37">
              <a:extLst>
                <a:ext uri="{FF2B5EF4-FFF2-40B4-BE49-F238E27FC236}">
                  <a16:creationId xmlns:a16="http://schemas.microsoft.com/office/drawing/2014/main" id="{F6BA1F44-B4EF-5058-43BF-E53C1B89BE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22682" y="2885308"/>
              <a:ext cx="2214223" cy="2282897"/>
            </a:xfrm>
            <a:prstGeom prst="rect">
              <a:avLst/>
            </a:prstGeom>
          </p:spPr>
        </p:pic>
        <p:pic>
          <p:nvPicPr>
            <p:cNvPr id="39" name="Kuva 38">
              <a:extLst>
                <a:ext uri="{FF2B5EF4-FFF2-40B4-BE49-F238E27FC236}">
                  <a16:creationId xmlns:a16="http://schemas.microsoft.com/office/drawing/2014/main" id="{28504B1E-5EDE-3A89-16EE-7AE959751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2682" y="1649970"/>
              <a:ext cx="1070473" cy="1092319"/>
            </a:xfrm>
            <a:prstGeom prst="rect">
              <a:avLst/>
            </a:prstGeom>
          </p:spPr>
        </p:pic>
        <p:sp>
          <p:nvSpPr>
            <p:cNvPr id="40" name="Sisällön paikkamerkki 1">
              <a:extLst>
                <a:ext uri="{FF2B5EF4-FFF2-40B4-BE49-F238E27FC236}">
                  <a16:creationId xmlns:a16="http://schemas.microsoft.com/office/drawing/2014/main" id="{39A9A40C-2BC6-FA77-61D2-AD6D7C8F82C2}"/>
                </a:ext>
              </a:extLst>
            </p:cNvPr>
            <p:cNvSpPr txBox="1">
              <a:spLocks/>
            </p:cNvSpPr>
            <p:nvPr/>
          </p:nvSpPr>
          <p:spPr>
            <a:xfrm>
              <a:off x="973993" y="3097998"/>
              <a:ext cx="1767065" cy="1578193"/>
            </a:xfrm>
            <a:prstGeom prst="rect">
              <a:avLst/>
            </a:prstGeom>
          </p:spPr>
          <p:txBody>
            <a:bodyPr vert="horz" lIns="72000" tIns="36000" rIns="72000" bIns="36000" rtlCol="0">
              <a:noAutofit/>
            </a:bodyPr>
            <a:lstStyle>
              <a:lvl1pPr marL="228594" indent="-228594" algn="l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1pPr>
              <a:lvl2pPr marL="68578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2pPr>
              <a:lvl3pPr marL="1142971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3pPr>
              <a:lvl4pPr marL="1600160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4pPr>
              <a:lvl5pPr marL="2057349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Poppins" pitchFamily="2" charset="77"/>
                </a:defRPr>
              </a:lvl5pPr>
              <a:lvl6pPr marL="2514537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726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914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103" indent="-228594" algn="l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None/>
              </a:pPr>
              <a:r>
                <a:rPr lang="fi-FI" sz="1400" b="1" dirty="0"/>
                <a:t>Tapaturma tai sairaskohtaus</a:t>
              </a:r>
              <a:endParaRPr lang="fi-FI" sz="1400" dirty="0"/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AutoNum type="arabicPeriod"/>
              </a:pPr>
              <a:r>
                <a:rPr lang="fi-FI" sz="1200" dirty="0"/>
                <a:t>Aloita ensiapu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AutoNum type="arabicPeriod"/>
              </a:pPr>
              <a:r>
                <a:rPr lang="fi-FI" sz="1200" dirty="0"/>
                <a:t>Rauhoita potilasta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AutoNum type="arabicPeriod"/>
              </a:pPr>
              <a:r>
                <a:rPr lang="fi-FI" sz="1200" dirty="0"/>
                <a:t>Varmista, että hätäilmoitus on tehty</a:t>
              </a:r>
            </a:p>
            <a:p>
              <a:pPr marL="228600" indent="-228600">
                <a:lnSpc>
                  <a:spcPts val="1200"/>
                </a:lnSpc>
                <a:spcBef>
                  <a:spcPts val="0"/>
                </a:spcBef>
                <a:spcAft>
                  <a:spcPts val="600"/>
                </a:spcAft>
                <a:buAutoNum type="arabicPeriod"/>
              </a:pPr>
              <a:r>
                <a:rPr lang="fi-FI" sz="1200" dirty="0"/>
                <a:t>Opasta</a:t>
              </a:r>
            </a:p>
          </p:txBody>
        </p:sp>
      </p:grpSp>
      <p:pic>
        <p:nvPicPr>
          <p:cNvPr id="41" name="Kuva 40">
            <a:extLst>
              <a:ext uri="{FF2B5EF4-FFF2-40B4-BE49-F238E27FC236}">
                <a16:creationId xmlns:a16="http://schemas.microsoft.com/office/drawing/2014/main" id="{CB19A662-BF79-1127-7F94-A487C0134488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578685" y="5536276"/>
            <a:ext cx="2756323" cy="985191"/>
          </a:xfrm>
          <a:prstGeom prst="rect">
            <a:avLst/>
          </a:prstGeom>
        </p:spPr>
      </p:pic>
      <p:sp>
        <p:nvSpPr>
          <p:cNvPr id="42" name="Alaotsikko 3">
            <a:extLst>
              <a:ext uri="{FF2B5EF4-FFF2-40B4-BE49-F238E27FC236}">
                <a16:creationId xmlns:a16="http://schemas.microsoft.com/office/drawing/2014/main" id="{A616D5BD-674A-6A21-2C7D-2988C4D973DD}"/>
              </a:ext>
            </a:extLst>
          </p:cNvPr>
          <p:cNvSpPr txBox="1">
            <a:spLocks/>
          </p:cNvSpPr>
          <p:nvPr userDrawn="1"/>
        </p:nvSpPr>
        <p:spPr>
          <a:xfrm>
            <a:off x="8634731" y="1818773"/>
            <a:ext cx="2531358" cy="256496"/>
          </a:xfrm>
          <a:prstGeom prst="rect">
            <a:avLst/>
          </a:prstGeom>
        </p:spPr>
        <p:txBody>
          <a:bodyPr vert="horz" lIns="72000" tIns="36000" rIns="72000" bIns="36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spcBef>
                <a:spcPts val="0"/>
              </a:spcBef>
              <a:spcAft>
                <a:spcPts val="800"/>
              </a:spcAft>
            </a:pPr>
            <a:r>
              <a:rPr lang="fi-FI" sz="1200" b="1" dirty="0"/>
              <a:t>• Turvallisuus</a:t>
            </a:r>
            <a:r>
              <a:rPr lang="fi-FI" sz="1200" dirty="0"/>
              <a:t> on meille </a:t>
            </a:r>
            <a:r>
              <a:rPr lang="fi-FI" sz="1200" b="1" dirty="0"/>
              <a:t>tärkeää</a:t>
            </a:r>
            <a:r>
              <a:rPr lang="fi-FI" sz="1200" dirty="0"/>
              <a:t>.</a:t>
            </a:r>
          </a:p>
        </p:txBody>
      </p:sp>
      <p:sp>
        <p:nvSpPr>
          <p:cNvPr id="43" name="Alaotsikko 3">
            <a:extLst>
              <a:ext uri="{FF2B5EF4-FFF2-40B4-BE49-F238E27FC236}">
                <a16:creationId xmlns:a16="http://schemas.microsoft.com/office/drawing/2014/main" id="{DEB0E957-68A2-D968-237A-99929905454C}"/>
              </a:ext>
            </a:extLst>
          </p:cNvPr>
          <p:cNvSpPr txBox="1">
            <a:spLocks/>
          </p:cNvSpPr>
          <p:nvPr userDrawn="1"/>
        </p:nvSpPr>
        <p:spPr>
          <a:xfrm>
            <a:off x="8634730" y="2125147"/>
            <a:ext cx="2710034" cy="270475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spcBef>
                <a:spcPts val="0"/>
              </a:spcBef>
              <a:spcAft>
                <a:spcPts val="800"/>
              </a:spcAft>
            </a:pPr>
            <a:r>
              <a:rPr lang="fi-FI" sz="1200" b="1" dirty="0"/>
              <a:t>• </a:t>
            </a:r>
            <a:r>
              <a:rPr lang="fi-FI" sz="1200" dirty="0">
                <a:solidFill>
                  <a:schemeClr val="tx1"/>
                </a:solidFill>
              </a:rPr>
              <a:t>Pyydämme, että </a:t>
            </a:r>
            <a:r>
              <a:rPr lang="fi-FI" sz="1200" b="1" dirty="0">
                <a:solidFill>
                  <a:schemeClr val="tx1"/>
                </a:solidFill>
              </a:rPr>
              <a:t>noudatatte ohjeita</a:t>
            </a:r>
            <a:r>
              <a:rPr lang="fi-FI" sz="12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4" name="Alaotsikko 3">
            <a:extLst>
              <a:ext uri="{FF2B5EF4-FFF2-40B4-BE49-F238E27FC236}">
                <a16:creationId xmlns:a16="http://schemas.microsoft.com/office/drawing/2014/main" id="{6C00E27A-963C-5C0B-00CA-E961DA1CD90F}"/>
              </a:ext>
            </a:extLst>
          </p:cNvPr>
          <p:cNvSpPr txBox="1">
            <a:spLocks/>
          </p:cNvSpPr>
          <p:nvPr userDrawn="1"/>
        </p:nvSpPr>
        <p:spPr>
          <a:xfrm>
            <a:off x="8634728" y="2432439"/>
            <a:ext cx="2859856" cy="698166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/>
              <a:t>• </a:t>
            </a:r>
            <a:r>
              <a:rPr lang="fi-FI" sz="1200" b="1" dirty="0">
                <a:solidFill>
                  <a:schemeClr val="tx1"/>
                </a:solidFill>
              </a:rPr>
              <a:t>Tarkistakaa poistumisreitit</a:t>
            </a:r>
            <a:r>
              <a:rPr lang="fi-FI" sz="1200" dirty="0">
                <a:solidFill>
                  <a:schemeClr val="tx1"/>
                </a:solidFill>
              </a:rPr>
              <a:t> ja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>
                <a:solidFill>
                  <a:schemeClr val="tx1"/>
                </a:solidFill>
              </a:rPr>
              <a:t>   alkusammutusvälineistö </a:t>
            </a:r>
            <a:r>
              <a:rPr lang="fi-FI" sz="1200" dirty="0">
                <a:solidFill>
                  <a:schemeClr val="tx1"/>
                </a:solidFill>
              </a:rPr>
              <a:t>tilassa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 olevasta kartasta ja toimikaa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 tarvittaessa ohjeistuksen mukaan.</a:t>
            </a:r>
          </a:p>
        </p:txBody>
      </p:sp>
      <p:sp>
        <p:nvSpPr>
          <p:cNvPr id="45" name="Alaotsikko 3">
            <a:extLst>
              <a:ext uri="{FF2B5EF4-FFF2-40B4-BE49-F238E27FC236}">
                <a16:creationId xmlns:a16="http://schemas.microsoft.com/office/drawing/2014/main" id="{6D7E3B6D-7FE1-A3E7-1D25-A50115FE94F4}"/>
              </a:ext>
            </a:extLst>
          </p:cNvPr>
          <p:cNvSpPr txBox="1">
            <a:spLocks/>
          </p:cNvSpPr>
          <p:nvPr userDrawn="1"/>
        </p:nvSpPr>
        <p:spPr>
          <a:xfrm>
            <a:off x="8634728" y="3210087"/>
            <a:ext cx="3056878" cy="340139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spcBef>
                <a:spcPts val="0"/>
              </a:spcBef>
              <a:spcAft>
                <a:spcPts val="800"/>
              </a:spcAft>
            </a:pPr>
            <a:r>
              <a:rPr lang="fi-FI" sz="1200" b="1" dirty="0"/>
              <a:t>• </a:t>
            </a:r>
            <a:r>
              <a:rPr lang="fi-FI" sz="1200" b="1" dirty="0">
                <a:solidFill>
                  <a:schemeClr val="tx1"/>
                </a:solidFill>
              </a:rPr>
              <a:t>Tupakointi</a:t>
            </a:r>
            <a:r>
              <a:rPr lang="fi-FI" sz="1200" dirty="0">
                <a:solidFill>
                  <a:schemeClr val="tx1"/>
                </a:solidFill>
              </a:rPr>
              <a:t> on tiloissamme </a:t>
            </a:r>
            <a:r>
              <a:rPr lang="fi-FI" sz="1200" b="1" dirty="0">
                <a:solidFill>
                  <a:schemeClr val="tx1"/>
                </a:solidFill>
              </a:rPr>
              <a:t>kielletty</a:t>
            </a:r>
            <a:r>
              <a:rPr lang="fi-FI" sz="1200" dirty="0">
                <a:solidFill>
                  <a:schemeClr val="tx1"/>
                </a:solidFill>
              </a:rPr>
              <a:t>. </a:t>
            </a:r>
          </a:p>
        </p:txBody>
      </p:sp>
      <p:sp>
        <p:nvSpPr>
          <p:cNvPr id="46" name="Alaotsikko 3">
            <a:extLst>
              <a:ext uri="{FF2B5EF4-FFF2-40B4-BE49-F238E27FC236}">
                <a16:creationId xmlns:a16="http://schemas.microsoft.com/office/drawing/2014/main" id="{961CA9C7-1430-7290-0A30-A36DECAEB30F}"/>
              </a:ext>
            </a:extLst>
          </p:cNvPr>
          <p:cNvSpPr txBox="1">
            <a:spLocks/>
          </p:cNvSpPr>
          <p:nvPr userDrawn="1"/>
        </p:nvSpPr>
        <p:spPr>
          <a:xfrm>
            <a:off x="8634728" y="3529255"/>
            <a:ext cx="3378809" cy="518049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/>
              <a:t>• </a:t>
            </a:r>
            <a:r>
              <a:rPr lang="fi-FI" sz="1200" b="1" dirty="0">
                <a:solidFill>
                  <a:schemeClr val="tx1"/>
                </a:solidFill>
              </a:rPr>
              <a:t>Valokuvaaminen on sallittu vain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>
                <a:solidFill>
                  <a:schemeClr val="tx1"/>
                </a:solidFill>
              </a:rPr>
              <a:t>   julkisissa</a:t>
            </a:r>
            <a:r>
              <a:rPr lang="fi-FI" sz="1200" dirty="0">
                <a:solidFill>
                  <a:schemeClr val="tx1"/>
                </a:solidFill>
              </a:rPr>
              <a:t>, yleisölle avoimissa</a:t>
            </a:r>
            <a:r>
              <a:rPr lang="fi-FI" sz="1200" b="1" dirty="0">
                <a:solidFill>
                  <a:schemeClr val="tx1"/>
                </a:solidFill>
              </a:rPr>
              <a:t> tiloissa</a:t>
            </a:r>
            <a:r>
              <a:rPr lang="fi-FI" sz="1200" dirty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 mutta on huomioitava ihmisten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 yksityisyyden suoja.</a:t>
            </a:r>
          </a:p>
        </p:txBody>
      </p:sp>
      <p:sp>
        <p:nvSpPr>
          <p:cNvPr id="47" name="Alaotsikko 3">
            <a:extLst>
              <a:ext uri="{FF2B5EF4-FFF2-40B4-BE49-F238E27FC236}">
                <a16:creationId xmlns:a16="http://schemas.microsoft.com/office/drawing/2014/main" id="{972295E9-1DED-8554-BF3D-8D5EC1EF1E89}"/>
              </a:ext>
            </a:extLst>
          </p:cNvPr>
          <p:cNvSpPr txBox="1">
            <a:spLocks/>
          </p:cNvSpPr>
          <p:nvPr userDrawn="1"/>
        </p:nvSpPr>
        <p:spPr>
          <a:xfrm>
            <a:off x="8634727" y="4321428"/>
            <a:ext cx="2976235" cy="404219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/>
              <a:t>• </a:t>
            </a:r>
            <a:r>
              <a:rPr lang="fi-FI" sz="1200" b="1" dirty="0">
                <a:solidFill>
                  <a:schemeClr val="tx1"/>
                </a:solidFill>
              </a:rPr>
              <a:t>Puheen nauhoittaminen</a:t>
            </a:r>
            <a:r>
              <a:rPr lang="fi-FI" sz="1200" dirty="0">
                <a:solidFill>
                  <a:schemeClr val="tx1"/>
                </a:solidFill>
              </a:rPr>
              <a:t> on myös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</a:t>
            </a:r>
            <a:r>
              <a:rPr lang="fi-FI" sz="1200" b="1" dirty="0">
                <a:solidFill>
                  <a:schemeClr val="tx1"/>
                </a:solidFill>
              </a:rPr>
              <a:t>kielletty </a:t>
            </a:r>
            <a:r>
              <a:rPr lang="fi-FI" sz="1200" dirty="0">
                <a:solidFill>
                  <a:schemeClr val="tx1"/>
                </a:solidFill>
              </a:rPr>
              <a:t>ilman asianomaisen lupaa.</a:t>
            </a:r>
          </a:p>
        </p:txBody>
      </p:sp>
      <p:sp>
        <p:nvSpPr>
          <p:cNvPr id="48" name="Alaotsikko 3">
            <a:extLst>
              <a:ext uri="{FF2B5EF4-FFF2-40B4-BE49-F238E27FC236}">
                <a16:creationId xmlns:a16="http://schemas.microsoft.com/office/drawing/2014/main" id="{1441009C-7291-CE28-86B0-108C6607D764}"/>
              </a:ext>
            </a:extLst>
          </p:cNvPr>
          <p:cNvSpPr txBox="1">
            <a:spLocks/>
          </p:cNvSpPr>
          <p:nvPr userDrawn="1"/>
        </p:nvSpPr>
        <p:spPr>
          <a:xfrm>
            <a:off x="8634728" y="4752075"/>
            <a:ext cx="3095141" cy="477159"/>
          </a:xfrm>
          <a:prstGeom prst="rect">
            <a:avLst/>
          </a:prstGeom>
        </p:spPr>
        <p:txBody>
          <a:bodyPr vert="horz" wrap="none" lIns="72000" tIns="36000" rIns="72000" bIns="3600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b="1" dirty="0"/>
              <a:t>• </a:t>
            </a:r>
            <a:r>
              <a:rPr lang="fi-FI" sz="1200" b="1" dirty="0">
                <a:solidFill>
                  <a:schemeClr val="tx1"/>
                </a:solidFill>
              </a:rPr>
              <a:t>Liikuthan turvallisesti</a:t>
            </a:r>
            <a:r>
              <a:rPr lang="fi-FI" sz="1200" dirty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i-FI" sz="1200" dirty="0">
                <a:solidFill>
                  <a:schemeClr val="tx1"/>
                </a:solidFill>
              </a:rPr>
              <a:t>  pidä portaissa kaiteesta kiinni.</a:t>
            </a:r>
          </a:p>
        </p:txBody>
      </p:sp>
      <p:sp>
        <p:nvSpPr>
          <p:cNvPr id="52" name="Tekstiruutu 51">
            <a:extLst>
              <a:ext uri="{FF2B5EF4-FFF2-40B4-BE49-F238E27FC236}">
                <a16:creationId xmlns:a16="http://schemas.microsoft.com/office/drawing/2014/main" id="{59E97261-EB6F-62DA-F3CE-7EAB8E3AE233}"/>
              </a:ext>
            </a:extLst>
          </p:cNvPr>
          <p:cNvSpPr txBox="1"/>
          <p:nvPr userDrawn="1"/>
        </p:nvSpPr>
        <p:spPr>
          <a:xfrm>
            <a:off x="638002" y="529410"/>
            <a:ext cx="609738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i-FI" sz="4400" b="1" dirty="0">
                <a:latin typeface="+mj-lt"/>
              </a:rPr>
              <a:t>Turvallisuusohjeet</a:t>
            </a:r>
          </a:p>
        </p:txBody>
      </p:sp>
    </p:spTree>
    <p:extLst>
      <p:ext uri="{BB962C8B-B14F-4D97-AF65-F5344CB8AC3E}">
        <p14:creationId xmlns:p14="http://schemas.microsoft.com/office/powerpoint/2010/main" val="1484713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C46E-4896-1846-BF4F-632C84A0617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60BE6C-0F61-7B4C-951D-D3C16436D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56DAF95-38C5-C346-AA7E-7B526D684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D97D02B-68CE-F847-B0F8-FF0064C8DF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5C96A5-8941-A14C-9501-AF02433AE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25235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BE827-24B1-0D4E-9423-39C3C5F061D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5CB817-E7A0-DB47-88B9-AB588A3BE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tx1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253AAD4-34BA-0844-BC30-5DE1B02DE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7481909-45BE-EC4C-AD40-64C3C006AC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6666" y="696067"/>
            <a:ext cx="3444240" cy="819431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B228E8-B39A-2748-BC46-D15FE03F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96886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2E9EE-7AF0-CD40-85C0-4647BECD3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2F13D-C97E-8141-A9FE-5A635C5F607E}" type="datetime1">
              <a:rPr lang="fi-FI" smtClean="0"/>
              <a:t>27.8.2025</a:t>
            </a:fld>
            <a:endParaRPr lang="fi-FI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46F515E-8A14-D440-BA16-6CF4A8FA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117508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33C501-C972-5940-8DF8-87DACEA5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34EDB623-A096-B144-90FC-74CCA312C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8" name="Graphic 6">
            <a:extLst>
              <a:ext uri="{FF2B5EF4-FFF2-40B4-BE49-F238E27FC236}">
                <a16:creationId xmlns:a16="http://schemas.microsoft.com/office/drawing/2014/main" id="{2C6A5238-F4EE-8F53-8DD1-08431072151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7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2289496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imag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8FDB6130-099B-2641-B113-534C65360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889000" dist="50800" dir="5400000" algn="ctr" rotWithShape="0">
                    <a:schemeClr val="tx1">
                      <a:alpha val="70000"/>
                    </a:schemeClr>
                  </a:outerShdw>
                </a:effectLst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2363652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333FA-BB63-A140-8E5B-EF17C6C9A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E501282-474B-CC4C-AAB1-AEFEEC20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5A8217F-E150-D04C-9937-5356113459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ECA92EE8-1EED-C443-88C6-D174A7C7C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4" name="Graphic 6">
            <a:extLst>
              <a:ext uri="{FF2B5EF4-FFF2-40B4-BE49-F238E27FC236}">
                <a16:creationId xmlns:a16="http://schemas.microsoft.com/office/drawing/2014/main" id="{E66996F9-1DCE-2B87-F491-556A14C635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40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5E7C49B8-B056-4CD8-DA7B-972E9DBFD6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468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7A976C6-874A-FCE4-F72D-BEF8280AEE78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9C480285-81EA-01DD-E430-51DAFB6BB2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082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4588D-02B6-7B48-80C5-7290C084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11E50-2071-4647-B2A4-6E16D0D78C0D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0D1BEB-5C05-2040-99D3-AC167E20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83325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8DE69C5E-82EF-A648-A11F-D9E1E9EF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41B89B9-4C34-5945-8DD2-025C2ACDC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2FE96595-F951-3F81-C31B-A29554ABA4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8700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1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06182D11-1F27-CD44-9738-91EA8B0B13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ADF0CEDC-E734-634E-8D2C-1CA06C0A6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B11CC8D-D17E-3E48-9BF0-884D68893E17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09E47E-A02C-D149-8A9C-3165F66965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32842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2625587-C05D-DE4D-AC5C-062705CAF2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6666" y="696067"/>
            <a:ext cx="3444240" cy="819431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EBDBF8C-DF27-444D-BBC4-24745D97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4019D08-A82C-8244-B3FC-164DE500B9DC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976617-1CFF-CC48-9CEF-A2B0FA265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375489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C46E-4896-1846-BF4F-632C84A0617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60BE6C-0F61-7B4C-951D-D3C16436D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56DAF95-38C5-C346-AA7E-7B526D684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D97D02B-68CE-F847-B0F8-FF0064C8DF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5C96A5-8941-A14C-9501-AF02433AE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48090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BE827-24B1-0D4E-9423-39C3C5F061D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5CB817-E7A0-DB47-88B9-AB588A3BE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253AAD4-34BA-0844-BC30-5DE1B02DE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B228E8-B39A-2748-BC46-D15FE03F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3F5EDA3-63AC-234F-ADB7-6A48DB24CD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5919" y="381001"/>
            <a:ext cx="4090615" cy="145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21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2E9EE-7AF0-CD40-85C0-4647BECD3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2F13D-C97E-8141-A9FE-5A635C5F607E}" type="datetime1">
              <a:rPr lang="fi-FI" smtClean="0"/>
              <a:t>27.8.2025</a:t>
            </a:fld>
            <a:endParaRPr lang="fi-FI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46F515E-8A14-D440-BA16-6CF4A8FA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33C501-C972-5940-8DF8-87DACEA5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34EDB623-A096-B144-90FC-74CCA312C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412F263-8ED4-9547-890D-9985108F9A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45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73239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imag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8FDB6130-099B-2641-B113-534C65360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889000" dist="50800" dir="5400000" algn="ctr" rotWithShape="0">
                    <a:schemeClr val="tx1">
                      <a:alpha val="70000"/>
                    </a:scheme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18202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333FA-BB63-A140-8E5B-EF17C6C9A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E501282-474B-CC4C-AAB1-AEFEEC20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5A8217F-E150-D04C-9937-5356113459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ECA92EE8-1EED-C443-88C6-D174A7C7C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4" name="Graphic 6">
            <a:extLst>
              <a:ext uri="{FF2B5EF4-FFF2-40B4-BE49-F238E27FC236}">
                <a16:creationId xmlns:a16="http://schemas.microsoft.com/office/drawing/2014/main" id="{7709529F-A4DD-9D5B-91A0-4EF36F634D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2412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09BEE9A7-56F5-5DF8-E71C-6B0B91D53DE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6078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DE1BBD7-FA6C-0848-7F4C-4C8F4323489F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7212"/>
            <a:ext cx="5181600" cy="4351338"/>
          </a:xfrm>
        </p:spPr>
        <p:txBody>
          <a:bodyPr/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9A302397-58ED-1364-D421-C7135A79B8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9834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B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167E5-70BA-D045-BE00-94F338847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59206BD-B0E2-A340-9E58-15AF8DE39939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12D56F-4563-654C-BA93-8F3D2EEB7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A050767-61B8-5242-BDDB-EF2226DEDE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B1C1C4BA-03A0-EE4E-9C80-79C5043BE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0CE164F-682B-A04E-909C-18348AB145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152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9F97BD2A-7135-FD23-FC19-242178072A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939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19E68A-2060-C305-38D1-E4A73FC5511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1C7CF9D0-64CF-CC28-33E9-F2428D590A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437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4588D-02B6-7B48-80C5-7290C084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11E50-2071-4647-B2A4-6E16D0D78C0D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0D1BEB-5C05-2040-99D3-AC167E20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833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8DE69C5E-82EF-A648-A11F-D9E1E9EF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41B89B9-4C34-5945-8DD2-025C2ACDC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06C27F48-9D96-146A-5491-D5790F004E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874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B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AD22D8-A0C9-B24E-B617-4A9AFE99C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408B3C-CD3D-A345-95D5-50EF223B22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1B66448-190C-E74D-852D-DB4BEC127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FE41889-F0C6-E244-B481-92FA2D7E6E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47804"/>
            <a:ext cx="150396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8875BAD-9283-B94B-BF88-63730F8E3459}" type="datetime1">
              <a:rPr lang="fi-FI" smtClean="0"/>
              <a:pPr/>
              <a:t>27.8.2025</a:t>
            </a:fld>
            <a:endParaRPr lang="fi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1D1B71AA-65FE-99A2-0EFF-73C2375499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707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06182D11-1F27-CD44-9738-91EA8B0B13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ADF0CEDC-E734-634E-8D2C-1CA06C0A6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B11CC8D-D17E-3E48-9BF0-884D68893E17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09E47E-A02C-D149-8A9C-3165F66965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5214737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EBDBF8C-DF27-444D-BBC4-24745D97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019D08-A82C-8244-B3FC-164DE500B9DC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976617-1CFF-CC48-9CEF-A2B0FA265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D336C37-272F-4649-9B55-BD066A91D1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6666" y="696067"/>
            <a:ext cx="3444240" cy="81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04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C46E-4896-1846-BF4F-632C84A0617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60BE6C-0F61-7B4C-951D-D3C16436D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56DAF95-38C5-C346-AA7E-7B526D684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D97D02B-68CE-F847-B0F8-FF0064C8DF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5C96A5-8941-A14C-9501-AF02433AE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9735134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BE827-24B1-0D4E-9423-39C3C5F061D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5CB817-E7A0-DB47-88B9-AB588A3BE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253AAD4-34BA-0844-BC30-5DE1B02DE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B228E8-B39A-2748-BC46-D15FE03F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FB13C2B-EFAB-064C-B7A0-5CD5B0D634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5919" y="381001"/>
            <a:ext cx="4090615" cy="145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157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2E9EE-7AF0-CD40-85C0-4647BECD3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2F13D-C97E-8141-A9FE-5A635C5F607E}" type="datetime1">
              <a:rPr lang="fi-FI" smtClean="0"/>
              <a:t>27.8.2025</a:t>
            </a:fld>
            <a:endParaRPr lang="fi-FI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46F515E-8A14-D440-BA16-6CF4A8FA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33C501-C972-5940-8DF8-87DACEA5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34EDB623-A096-B144-90FC-74CCA312C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412F263-8ED4-9547-890D-9985108F9A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7010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438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792978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imag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8FDB6130-099B-2641-B113-534C65360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889000" dist="50800" dir="5400000" algn="ctr" rotWithShape="0">
                    <a:schemeClr val="tx1">
                      <a:alpha val="70000"/>
                    </a:scheme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79000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333FA-BB63-A140-8E5B-EF17C6C9A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E501282-474B-CC4C-AAB1-AEFEEC20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5A8217F-E150-D04C-9937-5356113459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ECA92EE8-1EED-C443-88C6-D174A7C7C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4" name="Graphic 6">
            <a:extLst>
              <a:ext uri="{FF2B5EF4-FFF2-40B4-BE49-F238E27FC236}">
                <a16:creationId xmlns:a16="http://schemas.microsoft.com/office/drawing/2014/main" id="{50A060CF-DF33-AC0C-33B1-F30A4649D4B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7010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7297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F21F47DD-95A9-1E23-B4A3-80D1C1CEB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7010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376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3E05B6-78E4-913B-548B-CA0B55ED232B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473D612E-E114-D1D6-FA8F-447AF57954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7010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080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B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167E5-70BA-D045-BE00-94F338847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59206BD-B0E2-A340-9E58-15AF8DE39939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12D56F-4563-654C-BA93-8F3D2EEB7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A050767-61B8-5242-BDDB-EF2226DEDE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B1C1C4BA-03A0-EE4E-9C80-79C5043BE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0CE164F-682B-A04E-909C-18348AB145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918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82F3D606-6BD1-9F24-92C6-5CA0856E8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647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A2D6748-15F4-EE8F-41DC-8F6493084939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69263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80CB64C7-25C3-F8B6-5A90-2A86FB9539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798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4588D-02B6-7B48-80C5-7290C084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11E50-2071-4647-B2A4-6E16D0D78C0D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0D1BEB-5C05-2040-99D3-AC167E20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833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8DE69C5E-82EF-A648-A11F-D9E1E9EF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41B89B9-4C34-5945-8DD2-025C2ACDC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BAE8FB82-D031-6412-BC2B-7D97C0425D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117010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753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B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AD22D8-A0C9-B24E-B617-4A9AFE99C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408B3C-CD3D-A345-95D5-50EF223B22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1B66448-190C-E74D-852D-DB4BEC127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FE41889-F0C6-E244-B481-92FA2D7E6E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47804"/>
            <a:ext cx="150396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8875BAD-9283-B94B-BF88-63730F8E3459}" type="datetime1">
              <a:rPr lang="fi-FI" smtClean="0"/>
              <a:pPr/>
              <a:t>27.8.2025</a:t>
            </a:fld>
            <a:endParaRPr lang="fi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C6619379-20B8-DCAB-9378-356C9E2638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2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48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06182D11-1F27-CD44-9738-91EA8B0B13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ADF0CEDC-E734-634E-8D2C-1CA06C0A6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3B11CC8D-D17E-3E48-9BF0-884D68893E17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09E47E-A02C-D149-8A9C-3165F66965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333628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A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349A-497F-D34B-9E19-3C58974028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3509D-5451-D649-8734-ACC37977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EBDBF8C-DF27-444D-BBC4-24745D974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88034"/>
            <a:ext cx="2743200" cy="301756"/>
          </a:xfrm>
        </p:spPr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F4019D08-A82C-8244-B3FC-164DE500B9DC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976617-1CFF-CC48-9CEF-A2B0FA265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DC218302-48EA-A846-A1FB-D245356EAC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66666" y="696067"/>
            <a:ext cx="3444240" cy="81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688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C46E-4896-1846-BF4F-632C84A0617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60BE6C-0F61-7B4C-951D-D3C16436D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5669" y="3911600"/>
            <a:ext cx="8633791" cy="103468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56DAF95-38C5-C346-AA7E-7B526D684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5669" y="5064722"/>
            <a:ext cx="8633792" cy="671765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D97D02B-68CE-F847-B0F8-FF0064C8DF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86266" y="778312"/>
            <a:ext cx="2101315" cy="2673101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5C96A5-8941-A14C-9501-AF02433AE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16397028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0181E-5A6F-E848-BD86-D63E42BB7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BE827-24B1-0D4E-9423-39C3C5F061D5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5CB817-E7A0-DB47-88B9-AB588A3BE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678" y="2580830"/>
            <a:ext cx="8633791" cy="15921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600" b="1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253AAD4-34BA-0844-BC30-5DE1B02DE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7678" y="4351637"/>
            <a:ext cx="8633792" cy="920838"/>
          </a:xfrm>
        </p:spPr>
        <p:txBody>
          <a:bodyPr wrap="none"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fi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B228E8-B39A-2748-BC46-D15FE03F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F933DCF-44F5-A875-C470-9A2D7AFCB5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5918" y="376263"/>
            <a:ext cx="4090615" cy="145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4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2E9EE-7AF0-CD40-85C0-4647BECD3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2F13D-C97E-8141-A9FE-5A635C5F607E}" type="datetime1">
              <a:rPr lang="fi-FI" smtClean="0"/>
              <a:t>27.8.2025</a:t>
            </a:fld>
            <a:endParaRPr lang="fi-FI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46F515E-8A14-D440-BA16-6CF4A8FA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33C501-C972-5940-8DF8-87DACEA5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34EDB623-A096-B144-90FC-74CCA312C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412F263-8ED4-9547-890D-9985108F9A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861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488857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imag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3BD4EBF-F256-874C-8E69-0F4BD8F2B9A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8FDB6130-099B-2641-B113-534C65360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889000" dist="50800" dir="5400000" algn="ctr" rotWithShape="0">
                    <a:schemeClr val="tx1">
                      <a:alpha val="70000"/>
                    </a:scheme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171563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333FA-BB63-A140-8E5B-EF17C6C9A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E501282-474B-CC4C-AAB1-AEFEEC200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5A8217F-E150-D04C-9937-5356113459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ECA92EE8-1EED-C443-88C6-D174A7C7C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4" name="Graphic 6">
            <a:extLst>
              <a:ext uri="{FF2B5EF4-FFF2-40B4-BE49-F238E27FC236}">
                <a16:creationId xmlns:a16="http://schemas.microsoft.com/office/drawing/2014/main" id="{EB61E730-BFAB-C215-E432-22650DE27A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128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173A3757-82B9-3802-B29E-68E4BA1FF9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9298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352C9C5-09A7-BD8D-A630-B56A58A382C9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DD76-9CCC-054F-978E-D5077005BB2C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4BBD43A0-30D8-30CB-1D5A-961473FAF5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0576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B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349F3-6886-F542-9969-723716806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167E5-70BA-D045-BE00-94F338847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359206BD-B0E2-A340-9E58-15AF8DE39939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12D56F-4563-654C-BA93-8F3D2EEB7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7477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A050767-61B8-5242-BDDB-EF2226DEDE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B1C1C4BA-03A0-EE4E-9C80-79C5043BE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0CE164F-682B-A04E-909C-18348AB145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4158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046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ED5F80-893E-0541-953E-114976E8ED9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DEEFA8DC-69E0-D691-87BC-A95667FDC4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4158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699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B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0B99327-248A-361C-C965-EA747F12EAA6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1A61-EA5E-DA4D-B00E-EC8875F30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9222-EBDA-FF4A-B4A9-8CCE37448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8C1F4225-EEFD-1D41-9134-2C484EF5B098}" type="datetime1">
              <a:rPr lang="fi-FI" smtClean="0"/>
              <a:pPr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9E600B-2BDF-3E4E-AB3B-2E7647633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1750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9D7365B-D768-634D-8BE4-2FC214A7B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4A55D65-E3C7-DC4C-B49D-F7365EF65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9" name="Graphic 6">
            <a:extLst>
              <a:ext uri="{FF2B5EF4-FFF2-40B4-BE49-F238E27FC236}">
                <a16:creationId xmlns:a16="http://schemas.microsoft.com/office/drawing/2014/main" id="{6905E17B-87C3-2EBC-0BD3-E882F634F3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4158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9216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E4588D-02B6-7B48-80C5-7290C0843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11E50-2071-4647-B2A4-6E16D0D78C0D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90D1BEB-5C05-2040-99D3-AC167E20F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833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i-FI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8DE69C5E-82EF-A648-A11F-D9E1E9EF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41B89B9-4C34-5945-8DD2-025C2ACDC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10D7CD2C-26CB-24B2-5E0F-92A41DB7C3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91371" y="360234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3162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B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AD22D8-A0C9-B24E-B617-4A9AFE99C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91871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29408B3C-CD3D-A345-95D5-50EF223B22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61B66448-190C-E74D-852D-DB4BEC127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FE41889-F0C6-E244-B481-92FA2D7E6E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924" y="6347804"/>
            <a:ext cx="1503964" cy="365125"/>
          </a:xfrm>
        </p:spPr>
        <p:txBody>
          <a:bodyPr/>
          <a:lstStyle>
            <a:lvl1pPr>
              <a:defRPr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</a:lstStyle>
          <a:p>
            <a:fld id="{C8875BAD-9283-B94B-BF88-63730F8E3459}" type="datetime1">
              <a:rPr lang="fi-FI" smtClean="0"/>
              <a:pPr/>
              <a:t>27.8.2025</a:t>
            </a:fld>
            <a:endParaRPr lang="fi-FI"/>
          </a:p>
        </p:txBody>
      </p:sp>
      <p:pic>
        <p:nvPicPr>
          <p:cNvPr id="2" name="Graphic 6">
            <a:extLst>
              <a:ext uri="{FF2B5EF4-FFF2-40B4-BE49-F238E27FC236}">
                <a16:creationId xmlns:a16="http://schemas.microsoft.com/office/drawing/2014/main" id="{1C2C0F91-7564-E998-FFE3-9634C8E6AB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44158" y="365125"/>
            <a:ext cx="524855" cy="66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06115"/>
      </p:ext>
    </p:extLst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theme/theme1.xml" Type="http://schemas.openxmlformats.org/officeDocument/2006/relationships/theme"/></Relationships>
</file>

<file path=ppt/slideMasters/_rels/slideMaster2.xml.rels><?xml version="1.0" encoding="UTF-8" standalone="yes"?><Relationships xmlns="http://schemas.openxmlformats.org/package/2006/relationships"><Relationship Id="rId1" Target="../slideLayouts/slideLayout4.xml" Type="http://schemas.openxmlformats.org/officeDocument/2006/relationships/slideLayout"/><Relationship Id="rId10" Target="../theme/theme2.xml" Type="http://schemas.openxmlformats.org/officeDocument/2006/relationships/theme"/><Relationship Id="rId2" Target="../slideLayouts/slideLayout5.xml" Type="http://schemas.openxmlformats.org/officeDocument/2006/relationships/slideLayout"/><Relationship Id="rId3" Target="../slideLayouts/slideLayout6.xml" Type="http://schemas.openxmlformats.org/officeDocument/2006/relationships/slideLayout"/><Relationship Id="rId4" Target="../slideLayouts/slideLayout7.xml" Type="http://schemas.openxmlformats.org/officeDocument/2006/relationships/slideLayout"/><Relationship Id="rId5" Target="../slideLayouts/slideLayout8.xml" Type="http://schemas.openxmlformats.org/officeDocument/2006/relationships/slideLayout"/><Relationship Id="rId6" Target="../slideLayouts/slideLayout9.xml" Type="http://schemas.openxmlformats.org/officeDocument/2006/relationships/slideLayout"/><Relationship Id="rId7" Target="../slideLayouts/slideLayout10.xml" Type="http://schemas.openxmlformats.org/officeDocument/2006/relationships/slideLayout"/><Relationship Id="rId8" Target="../slideLayouts/slideLayout11.xml" Type="http://schemas.openxmlformats.org/officeDocument/2006/relationships/slideLayout"/><Relationship Id="rId9" Target="../slideLayouts/slideLayout12.xml" Type="http://schemas.openxmlformats.org/officeDocument/2006/relationships/slideLayout"/></Relationships>
</file>

<file path=ppt/slideMasters/_rels/slideMaster3.xml.rels><?xml version="1.0" encoding="UTF-8" standalone="yes"?><Relationships xmlns="http://schemas.openxmlformats.org/package/2006/relationships"><Relationship Id="rId1" Target="../slideLayouts/slideLayout13.xml" Type="http://schemas.openxmlformats.org/officeDocument/2006/relationships/slideLayout"/><Relationship Id="rId10" Target="../slideLayouts/slideLayout22.xml" Type="http://schemas.openxmlformats.org/officeDocument/2006/relationships/slideLayout"/><Relationship Id="rId11" Target="../slideLayouts/slideLayout23.xml" Type="http://schemas.openxmlformats.org/officeDocument/2006/relationships/slideLayout"/><Relationship Id="rId12" Target="../slideLayouts/slideLayout24.xml" Type="http://schemas.openxmlformats.org/officeDocument/2006/relationships/slideLayout"/><Relationship Id="rId13" Target="../slideLayouts/slideLayout25.xml" Type="http://schemas.openxmlformats.org/officeDocument/2006/relationships/slideLayout"/><Relationship Id="rId14" Target="../slideLayouts/slideLayout26.xml" Type="http://schemas.openxmlformats.org/officeDocument/2006/relationships/slideLayout"/><Relationship Id="rId15" Target="../slideLayouts/slideLayout27.xml" Type="http://schemas.openxmlformats.org/officeDocument/2006/relationships/slideLayout"/><Relationship Id="rId16" Target="../theme/theme3.xml" Type="http://schemas.openxmlformats.org/officeDocument/2006/relationships/theme"/><Relationship Id="rId2" Target="../slideLayouts/slideLayout14.xml" Type="http://schemas.openxmlformats.org/officeDocument/2006/relationships/slideLayout"/><Relationship Id="rId3" Target="../slideLayouts/slideLayout15.xml" Type="http://schemas.openxmlformats.org/officeDocument/2006/relationships/slideLayout"/><Relationship Id="rId4" Target="../slideLayouts/slideLayout16.xml" Type="http://schemas.openxmlformats.org/officeDocument/2006/relationships/slideLayout"/><Relationship Id="rId5" Target="../slideLayouts/slideLayout17.xml" Type="http://schemas.openxmlformats.org/officeDocument/2006/relationships/slideLayout"/><Relationship Id="rId6" Target="../slideLayouts/slideLayout18.xml" Type="http://schemas.openxmlformats.org/officeDocument/2006/relationships/slideLayout"/><Relationship Id="rId7" Target="../slideLayouts/slideLayout19.xml" Type="http://schemas.openxmlformats.org/officeDocument/2006/relationships/slideLayout"/><Relationship Id="rId8" Target="../slideLayouts/slideLayout20.xml" Type="http://schemas.openxmlformats.org/officeDocument/2006/relationships/slideLayout"/><Relationship Id="rId9" Target="../slideLayouts/slideLayout21.xml" Type="http://schemas.openxmlformats.org/officeDocument/2006/relationships/slideLayout"/></Relationships>
</file>

<file path=ppt/slideMasters/_rels/slideMaster4.xml.rels><?xml version="1.0" encoding="UTF-8" standalone="yes"?><Relationships xmlns="http://schemas.openxmlformats.org/package/2006/relationships"><Relationship Id="rId1" Target="../slideLayouts/slideLayout28.xml" Type="http://schemas.openxmlformats.org/officeDocument/2006/relationships/slideLayout"/><Relationship Id="rId10" Target="../slideLayouts/slideLayout37.xml" Type="http://schemas.openxmlformats.org/officeDocument/2006/relationships/slideLayout"/><Relationship Id="rId11" Target="../slideLayouts/slideLayout38.xml" Type="http://schemas.openxmlformats.org/officeDocument/2006/relationships/slideLayout"/><Relationship Id="rId12" Target="../slideLayouts/slideLayout39.xml" Type="http://schemas.openxmlformats.org/officeDocument/2006/relationships/slideLayout"/><Relationship Id="rId13" Target="../slideLayouts/slideLayout40.xml" Type="http://schemas.openxmlformats.org/officeDocument/2006/relationships/slideLayout"/><Relationship Id="rId14" Target="../slideLayouts/slideLayout41.xml" Type="http://schemas.openxmlformats.org/officeDocument/2006/relationships/slideLayout"/><Relationship Id="rId15" Target="../slideLayouts/slideLayout42.xml" Type="http://schemas.openxmlformats.org/officeDocument/2006/relationships/slideLayout"/><Relationship Id="rId16" Target="../theme/theme4.xml" Type="http://schemas.openxmlformats.org/officeDocument/2006/relationships/theme"/><Relationship Id="rId2" Target="../slideLayouts/slideLayout29.xml" Type="http://schemas.openxmlformats.org/officeDocument/2006/relationships/slideLayout"/><Relationship Id="rId3" Target="../slideLayouts/slideLayout30.xml" Type="http://schemas.openxmlformats.org/officeDocument/2006/relationships/slideLayout"/><Relationship Id="rId4" Target="../slideLayouts/slideLayout31.xml" Type="http://schemas.openxmlformats.org/officeDocument/2006/relationships/slideLayout"/><Relationship Id="rId5" Target="../slideLayouts/slideLayout32.xml" Type="http://schemas.openxmlformats.org/officeDocument/2006/relationships/slideLayout"/><Relationship Id="rId6" Target="../slideLayouts/slideLayout33.xml" Type="http://schemas.openxmlformats.org/officeDocument/2006/relationships/slideLayout"/><Relationship Id="rId7" Target="../slideLayouts/slideLayout34.xml" Type="http://schemas.openxmlformats.org/officeDocument/2006/relationships/slideLayout"/><Relationship Id="rId8" Target="../slideLayouts/slideLayout35.xml" Type="http://schemas.openxmlformats.org/officeDocument/2006/relationships/slideLayout"/><Relationship Id="rId9" Target="../slideLayouts/slideLayout36.xml" Type="http://schemas.openxmlformats.org/officeDocument/2006/relationships/slideLayout"/></Relationships>
</file>

<file path=ppt/slideMasters/_rels/slideMaster5.xml.rels><?xml version="1.0" encoding="UTF-8" standalone="yes"?><Relationships xmlns="http://schemas.openxmlformats.org/package/2006/relationships"><Relationship Id="rId1" Target="../slideLayouts/slideLayout43.xml" Type="http://schemas.openxmlformats.org/officeDocument/2006/relationships/slideLayout"/><Relationship Id="rId10" Target="../slideLayouts/slideLayout52.xml" Type="http://schemas.openxmlformats.org/officeDocument/2006/relationships/slideLayout"/><Relationship Id="rId11" Target="../slideLayouts/slideLayout53.xml" Type="http://schemas.openxmlformats.org/officeDocument/2006/relationships/slideLayout"/><Relationship Id="rId12" Target="../slideLayouts/slideLayout54.xml" Type="http://schemas.openxmlformats.org/officeDocument/2006/relationships/slideLayout"/><Relationship Id="rId13" Target="../slideLayouts/slideLayout55.xml" Type="http://schemas.openxmlformats.org/officeDocument/2006/relationships/slideLayout"/><Relationship Id="rId14" Target="../slideLayouts/slideLayout56.xml" Type="http://schemas.openxmlformats.org/officeDocument/2006/relationships/slideLayout"/><Relationship Id="rId15" Target="../slideLayouts/slideLayout57.xml" Type="http://schemas.openxmlformats.org/officeDocument/2006/relationships/slideLayout"/><Relationship Id="rId16" Target="../theme/theme5.xml" Type="http://schemas.openxmlformats.org/officeDocument/2006/relationships/theme"/><Relationship Id="rId2" Target="../slideLayouts/slideLayout44.xml" Type="http://schemas.openxmlformats.org/officeDocument/2006/relationships/slideLayout"/><Relationship Id="rId3" Target="../slideLayouts/slideLayout45.xml" Type="http://schemas.openxmlformats.org/officeDocument/2006/relationships/slideLayout"/><Relationship Id="rId4" Target="../slideLayouts/slideLayout46.xml" Type="http://schemas.openxmlformats.org/officeDocument/2006/relationships/slideLayout"/><Relationship Id="rId5" Target="../slideLayouts/slideLayout47.xml" Type="http://schemas.openxmlformats.org/officeDocument/2006/relationships/slideLayout"/><Relationship Id="rId6" Target="../slideLayouts/slideLayout48.xml" Type="http://schemas.openxmlformats.org/officeDocument/2006/relationships/slideLayout"/><Relationship Id="rId7" Target="../slideLayouts/slideLayout49.xml" Type="http://schemas.openxmlformats.org/officeDocument/2006/relationships/slideLayout"/><Relationship Id="rId8" Target="../slideLayouts/slideLayout50.xml" Type="http://schemas.openxmlformats.org/officeDocument/2006/relationships/slideLayout"/><Relationship Id="rId9" Target="../slideLayouts/slideLayout51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ED389-B006-4C40-BA9B-5D00F903C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93D36-32ED-A14F-BC50-D08E2094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7924" y="6356350"/>
            <a:ext cx="1375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latin typeface="+mn-lt"/>
                <a:cs typeface="Poppins" pitchFamily="2" charset="77"/>
              </a:defRPr>
            </a:lvl1pPr>
          </a:lstStyle>
          <a:p>
            <a:fld id="{854DE770-0CAA-EC4D-9E2B-33A618EA4BE3}" type="datetime1">
              <a:rPr lang="fi-FI" smtClean="0"/>
              <a:t>27.8.2025</a:t>
            </a:fld>
            <a:endParaRPr lang="fi-FI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0259BBC-8171-7144-BB58-B4566BA9C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72000" tIns="36000" rIns="72000" bIns="36000" rtlCol="0" anchor="ctr">
            <a:normAutofit/>
          </a:bodyPr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319BA5-F4DD-DB41-9A8B-E6717C0B3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882D9ED-C5D1-A148-9698-6D894D51408E}"/>
              </a:ext>
            </a:extLst>
          </p:cNvPr>
          <p:cNvSpPr txBox="1">
            <a:spLocks/>
          </p:cNvSpPr>
          <p:nvPr userDrawn="1"/>
        </p:nvSpPr>
        <p:spPr>
          <a:xfrm>
            <a:off x="9398000" y="6356350"/>
            <a:ext cx="195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FI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04789-1DCB-0C42-9693-576AA0FA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503456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1" r:id="rId2"/>
    <p:sldLayoutId id="2147483814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Poppins" pitchFamily="2" charset="77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Poppins" pitchFamily="2" charset="77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Poppins" pitchFamily="2" charset="77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ED389-B006-4C40-BA9B-5D00F903C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93D36-32ED-A14F-BC50-D08E2094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7924" y="6356350"/>
            <a:ext cx="1375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latin typeface="+mn-lt"/>
                <a:cs typeface="Poppins" pitchFamily="2" charset="77"/>
              </a:defRPr>
            </a:lvl1pPr>
          </a:lstStyle>
          <a:p>
            <a:fld id="{854DE770-0CAA-EC4D-9E2B-33A618EA4BE3}" type="datetime1">
              <a:rPr lang="fi-FI" smtClean="0"/>
              <a:t>27.8.2025</a:t>
            </a:fld>
            <a:endParaRPr lang="fi-FI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0259BBC-8171-7144-BB58-B4566BA9C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72000" tIns="36000" rIns="72000" bIns="36000" rtlCol="0" anchor="ctr">
            <a:normAutofit/>
          </a:bodyPr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319BA5-F4DD-DB41-9A8B-E6717C0B3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882D9ED-C5D1-A148-9698-6D894D51408E}"/>
              </a:ext>
            </a:extLst>
          </p:cNvPr>
          <p:cNvSpPr txBox="1">
            <a:spLocks/>
          </p:cNvSpPr>
          <p:nvPr userDrawn="1"/>
        </p:nvSpPr>
        <p:spPr>
          <a:xfrm>
            <a:off x="9398000" y="6356350"/>
            <a:ext cx="195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FI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04789-1DCB-0C42-9693-576AA0FA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92321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44" r:id="rId2"/>
    <p:sldLayoutId id="2147483713" r:id="rId3"/>
    <p:sldLayoutId id="2147483714" r:id="rId4"/>
    <p:sldLayoutId id="2147483746" r:id="rId5"/>
    <p:sldLayoutId id="2147483715" r:id="rId6"/>
    <p:sldLayoutId id="2147483718" r:id="rId7"/>
    <p:sldLayoutId id="2147483789" r:id="rId8"/>
    <p:sldLayoutId id="2147483719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Poppins" pitchFamily="2" charset="77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Poppins" pitchFamily="2" charset="77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Poppins" pitchFamily="2" charset="77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ED389-B006-4C40-BA9B-5D00F903C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93D36-32ED-A14F-BC50-D08E2094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7924" y="6356350"/>
            <a:ext cx="1375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latin typeface="+mn-lt"/>
                <a:cs typeface="Poppins" pitchFamily="2" charset="77"/>
              </a:defRPr>
            </a:lvl1pPr>
          </a:lstStyle>
          <a:p>
            <a:fld id="{854DE770-0CAA-EC4D-9E2B-33A618EA4BE3}" type="datetime1">
              <a:rPr lang="fi-FI" smtClean="0"/>
              <a:t>27.8.2025</a:t>
            </a:fld>
            <a:endParaRPr lang="fi-FI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0259BBC-8171-7144-BB58-B4566BA9C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72000" tIns="36000" rIns="72000" bIns="3600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319BA5-F4DD-DB41-9A8B-E6717C0B3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882D9ED-C5D1-A148-9698-6D894D51408E}"/>
              </a:ext>
            </a:extLst>
          </p:cNvPr>
          <p:cNvSpPr txBox="1">
            <a:spLocks/>
          </p:cNvSpPr>
          <p:nvPr userDrawn="1"/>
        </p:nvSpPr>
        <p:spPr>
          <a:xfrm>
            <a:off x="9398000" y="6356350"/>
            <a:ext cx="195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FI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04789-1DCB-0C42-9693-576AA0FA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80172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90" r:id="rId10"/>
    <p:sldLayoutId id="2147483757" r:id="rId11"/>
    <p:sldLayoutId id="2147483758" r:id="rId12"/>
    <p:sldLayoutId id="2147483794" r:id="rId13"/>
    <p:sldLayoutId id="2147483759" r:id="rId14"/>
    <p:sldLayoutId id="2147483760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Poppins" pitchFamily="2" charset="77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Poppins" pitchFamily="2" charset="77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Poppins" pitchFamily="2" charset="77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ED389-B006-4C40-BA9B-5D00F903C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93D36-32ED-A14F-BC50-D08E2094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7924" y="6356350"/>
            <a:ext cx="1375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latin typeface="+mn-lt"/>
                <a:cs typeface="Poppins" pitchFamily="2" charset="77"/>
              </a:defRPr>
            </a:lvl1pPr>
          </a:lstStyle>
          <a:p>
            <a:fld id="{854DE770-0CAA-EC4D-9E2B-33A618EA4BE3}" type="datetime1">
              <a:rPr lang="fi-FI" smtClean="0"/>
              <a:t>27.8.2025</a:t>
            </a:fld>
            <a:endParaRPr lang="fi-FI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0259BBC-8171-7144-BB58-B4566BA9C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72000" tIns="36000" rIns="72000" bIns="3600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319BA5-F4DD-DB41-9A8B-E6717C0B3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882D9ED-C5D1-A148-9698-6D894D51408E}"/>
              </a:ext>
            </a:extLst>
          </p:cNvPr>
          <p:cNvSpPr txBox="1">
            <a:spLocks/>
          </p:cNvSpPr>
          <p:nvPr userDrawn="1"/>
        </p:nvSpPr>
        <p:spPr>
          <a:xfrm>
            <a:off x="9398000" y="6356350"/>
            <a:ext cx="195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FI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04789-1DCB-0C42-9693-576AA0FA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65619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91" r:id="rId10"/>
    <p:sldLayoutId id="2147483771" r:id="rId11"/>
    <p:sldLayoutId id="2147483772" r:id="rId12"/>
    <p:sldLayoutId id="2147483795" r:id="rId13"/>
    <p:sldLayoutId id="2147483773" r:id="rId14"/>
    <p:sldLayoutId id="2147483774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Poppins" pitchFamily="2" charset="77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Poppins" pitchFamily="2" charset="77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Poppins" pitchFamily="2" charset="77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ED389-B006-4C40-BA9B-5D00F903C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72000" tIns="36000" rIns="72000" bIns="36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93D36-32ED-A14F-BC50-D08E20940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47924" y="6356350"/>
            <a:ext cx="1375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latin typeface="+mn-lt"/>
                <a:cs typeface="Poppins" pitchFamily="2" charset="77"/>
              </a:defRPr>
            </a:lvl1pPr>
          </a:lstStyle>
          <a:p>
            <a:fld id="{854DE770-0CAA-EC4D-9E2B-33A618EA4BE3}" type="datetime1">
              <a:rPr lang="fi-FI" smtClean="0"/>
              <a:t>27.8.2025</a:t>
            </a:fld>
            <a:endParaRPr lang="fi-FI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A0259BBC-8171-7144-BB58-B4566BA9C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72000" tIns="36000" rIns="72000" bIns="3600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fi-FI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319BA5-F4DD-DB41-9A8B-E6717C0B31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26108" y="6356350"/>
            <a:ext cx="54272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en-FI" dirty="0"/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882D9ED-C5D1-A148-9698-6D894D51408E}"/>
              </a:ext>
            </a:extLst>
          </p:cNvPr>
          <p:cNvSpPr txBox="1">
            <a:spLocks/>
          </p:cNvSpPr>
          <p:nvPr userDrawn="1"/>
        </p:nvSpPr>
        <p:spPr>
          <a:xfrm>
            <a:off x="9398000" y="6356350"/>
            <a:ext cx="195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FI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FI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04789-1DCB-0C42-9693-576AA0FA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087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1510FE8-D753-C647-A925-D4EB5DB9B7DB}" type="slidenum">
              <a:rPr lang="en-FI" smtClean="0"/>
              <a:pPr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87762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92" r:id="rId10"/>
    <p:sldLayoutId id="2147483785" r:id="rId11"/>
    <p:sldLayoutId id="2147483786" r:id="rId12"/>
    <p:sldLayoutId id="2147483796" r:id="rId13"/>
    <p:sldLayoutId id="2147483787" r:id="rId14"/>
    <p:sldLayoutId id="2147483788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+mj-lt"/>
          <a:ea typeface="+mj-ea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Poppins" pitchFamily="2" charset="77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Poppins" pitchFamily="2" charset="77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Poppins" pitchFamily="2" charset="77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4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9.xml" Type="http://schemas.openxmlformats.org/officeDocument/2006/relationships/slideLayout"/><Relationship Id="rId2" Target="https://www.finlex.fi/fi/laki/alkup/2019/20190552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9.xml" Type="http://schemas.openxmlformats.org/officeDocument/2006/relationships/slideLayout"/><Relationship Id="rId2" Target="https://satakunnanhyvinvointialue.fi/ammattilaiset-ja-opiskelijat/tkio/tutkimuslupa/" TargetMode="External" Type="http://schemas.openxmlformats.org/officeDocument/2006/relationships/hyperlink"/><Relationship Id="rId3" Target="https://www.finlex.fi/fi/laki/alkup/2023/20230703" TargetMode="External" Type="http://schemas.openxmlformats.org/officeDocument/2006/relationships/hyperlink"/><Relationship Id="rId4" Target="https://www.finlex.fi/fi/laki/alkup/2019/20190552" TargetMode="External" Type="http://schemas.openxmlformats.org/officeDocument/2006/relationships/hyperlink"/><Relationship Id="rId5" Target="https://valvira.fi/sosiaali-ja-terveydenhuolto/astori-rekisteri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9.xml" Type="http://schemas.openxmlformats.org/officeDocument/2006/relationships/slideLayout"/><Relationship Id="rId2" Target="https://www.finlex.fi/fi/laki/alkup/2019/20190552" TargetMode="External" Type="http://schemas.openxmlformats.org/officeDocument/2006/relationships/hyperlink"/><Relationship Id="rId3" Target="https://www.findata.fi/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9.xml" Type="http://schemas.openxmlformats.org/officeDocument/2006/relationships/slideLayout"/><Relationship Id="rId2" Target="https://valvira.fi/sosiaali-ja-terveydenhuolto/astori-rekisteri" TargetMode="External" Type="http://schemas.openxmlformats.org/officeDocument/2006/relationships/hyperlink"/><Relationship Id="rId3" Target="https://findata.fi/palvelut-ja-ohjeet/maaraykset/" TargetMode="External" Type="http://schemas.openxmlformats.org/officeDocument/2006/relationships/hyperlink"/></Relationships>
</file>

<file path=ppt/slides/_rels/slide6.xml.rels><?xml version="1.0" encoding="UTF-8" standalone="yes"?><Relationships xmlns="http://schemas.openxmlformats.org/package/2006/relationships"><Relationship Id="rId1" Target="../slideLayouts/slideLayout9.xml" Type="http://schemas.openxmlformats.org/officeDocument/2006/relationships/slideLayout"/><Relationship Id="rId2" Target="https://satakunnanhyvinvointialue.fi/ammattilaiset-ja-opiskelijat/tkio/tutkimuslupa/" TargetMode="External" Type="http://schemas.openxmlformats.org/officeDocument/2006/relationships/hyperlink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753612CB-974B-3465-85BF-80D1A06FB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6C46E-4896-1846-BF4F-632C84A06175}" type="datetime1">
              <a:rPr lang="fi-FI" smtClean="0"/>
              <a:t>27.8.2025</a:t>
            </a:fld>
            <a:endParaRPr lang="fi-FI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D418090E-45DE-8BEB-C02F-96A4921F9D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7109" y="3851458"/>
            <a:ext cx="8633791" cy="1034683"/>
          </a:xfrm>
        </p:spPr>
        <p:txBody>
          <a:bodyPr>
            <a:normAutofit fontScale="90000"/>
          </a:bodyPr>
          <a:lstStyle/>
          <a:p>
            <a:r>
              <a:rPr lang="fi-FI" dirty="0" smtClean="0"/>
              <a:t>REKISTERITUTKIMUS: Tiedon toisiokäyttö Sata-alueen toimintamalli</a:t>
            </a:r>
            <a:endParaRPr lang="fi-FI" dirty="0"/>
          </a:p>
        </p:txBody>
      </p:sp>
      <p:sp>
        <p:nvSpPr>
          <p:cNvPr id="4" name="Alaotsikko 3">
            <a:extLst>
              <a:ext uri="{FF2B5EF4-FFF2-40B4-BE49-F238E27FC236}">
                <a16:creationId xmlns:a16="http://schemas.microsoft.com/office/drawing/2014/main" id="{28326C4D-9C85-F37E-B596-8EEB417159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7109" y="5605049"/>
            <a:ext cx="8633792" cy="671765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369A96A7-A8AF-E7F0-F723-334CCA8807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1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5099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ällön paikkamerkki 1">
            <a:extLst>
              <a:ext uri="{FF2B5EF4-FFF2-40B4-BE49-F238E27FC236}">
                <a16:creationId xmlns:a16="http://schemas.microsoft.com/office/drawing/2014/main" id="{22A16712-B237-A3A1-8668-156618DCD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fi-FI" dirty="0"/>
              <a:t>Sata-alueella toimitaan tietosuojan ja –turvan mukaisesti ja </a:t>
            </a:r>
            <a:r>
              <a:rPr lang="fi-FI" dirty="0" smtClean="0"/>
              <a:t>noudatetaan </a:t>
            </a:r>
            <a:r>
              <a:rPr lang="fi-FI" dirty="0" smtClean="0">
                <a:hlinkClick r:id="rId2"/>
              </a:rPr>
              <a:t>ns. toisiolain</a:t>
            </a:r>
            <a:r>
              <a:rPr lang="fi-FI" dirty="0" smtClean="0"/>
              <a:t> vaatimuksia.</a:t>
            </a: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5EFEC241-0A35-EC18-D3D7-CCB59A89B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D4B908CD-F0CE-30C7-4241-C68E3D84B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Tavoite</a:t>
            </a:r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56AB7B8C-2D6A-5838-D548-672467031B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A5F2456-D029-9E94-9A97-939F925442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2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9949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ällön paikkamerkki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i-FI" dirty="0" smtClean="0"/>
              <a:t>Tutkimukseen </a:t>
            </a:r>
            <a:r>
              <a:rPr lang="fi-FI" dirty="0"/>
              <a:t>tarvitaan Sata-alueen tutkimuslupa, jota haetaan tutkimuslupaprosessin mukaisesti: </a:t>
            </a:r>
            <a:r>
              <a:rPr lang="fi-FI" dirty="0">
                <a:solidFill>
                  <a:srgbClr val="FF0000"/>
                </a:solidFill>
                <a:hlinkClick r:id="rId2"/>
              </a:rPr>
              <a:t>https://satakunnanhyvinvointialue.fi/ammattilaiset-ja-opiskelijat/tkio/tutkimuslupa</a:t>
            </a:r>
            <a:r>
              <a:rPr lang="fi-FI" dirty="0" smtClean="0">
                <a:solidFill>
                  <a:srgbClr val="FF0000"/>
                </a:solidFill>
                <a:hlinkClick r:id="rId2"/>
              </a:rPr>
              <a:t>/</a:t>
            </a:r>
            <a:endParaRPr lang="fi-FI" dirty="0" smtClean="0"/>
          </a:p>
          <a:p>
            <a:pPr lvl="0"/>
            <a:r>
              <a:rPr lang="fi-FI" dirty="0">
                <a:solidFill>
                  <a:srgbClr val="000000"/>
                </a:solidFill>
              </a:rPr>
              <a:t>Kun hakija on saanut tutkimusluvan, hän käsittelee vain niitä tietoja, joihin hänellä on käyttöoikeudet (”lupa</a:t>
            </a:r>
            <a:r>
              <a:rPr lang="fi-FI" dirty="0" smtClean="0">
                <a:solidFill>
                  <a:srgbClr val="000000"/>
                </a:solidFill>
              </a:rPr>
              <a:t>”).</a:t>
            </a:r>
          </a:p>
          <a:p>
            <a:pPr lvl="1"/>
            <a:r>
              <a:rPr lang="fi-FI" dirty="0">
                <a:solidFill>
                  <a:srgbClr val="000000"/>
                </a:solidFill>
              </a:rPr>
              <a:t>´</a:t>
            </a:r>
            <a:r>
              <a:rPr lang="fi-FI" dirty="0" smtClean="0">
                <a:solidFill>
                  <a:srgbClr val="000000"/>
                </a:solidFill>
              </a:rPr>
              <a:t>Tietoja </a:t>
            </a:r>
            <a:r>
              <a:rPr lang="fi-FI" dirty="0">
                <a:solidFill>
                  <a:srgbClr val="000000"/>
                </a:solidFill>
              </a:rPr>
              <a:t>voi </a:t>
            </a:r>
            <a:r>
              <a:rPr lang="fi-FI" dirty="0" smtClean="0">
                <a:solidFill>
                  <a:srgbClr val="000000"/>
                </a:solidFill>
              </a:rPr>
              <a:t>hakea ”itse”, </a:t>
            </a:r>
            <a:r>
              <a:rPr lang="fi-FI" dirty="0">
                <a:solidFill>
                  <a:srgbClr val="000000"/>
                </a:solidFill>
              </a:rPr>
              <a:t>mikäli jollakin tutkimusryhmän jäsenellä on työ- tai virkasuhde Sata-alueelle. </a:t>
            </a:r>
            <a:endParaRPr lang="fi-FI" dirty="0" smtClean="0">
              <a:solidFill>
                <a:srgbClr val="000000"/>
              </a:solidFill>
            </a:endParaRPr>
          </a:p>
          <a:p>
            <a:pPr lvl="1"/>
            <a:r>
              <a:rPr lang="fi-FI" dirty="0" smtClean="0">
                <a:solidFill>
                  <a:srgbClr val="000000"/>
                </a:solidFill>
              </a:rPr>
              <a:t>Ellei </a:t>
            </a:r>
            <a:r>
              <a:rPr lang="fi-FI" dirty="0">
                <a:solidFill>
                  <a:srgbClr val="000000"/>
                </a:solidFill>
              </a:rPr>
              <a:t>kellään tutkimusryhmän jäsenellä ole työ- tai virkasuhdetta Sata-alueelle, tiedot hakee ulkopuolinen </a:t>
            </a:r>
            <a:r>
              <a:rPr lang="fi-FI" dirty="0" smtClean="0">
                <a:solidFill>
                  <a:srgbClr val="000000"/>
                </a:solidFill>
              </a:rPr>
              <a:t>taho</a:t>
            </a:r>
            <a:r>
              <a:rPr lang="fi-FI" dirty="0">
                <a:solidFill>
                  <a:srgbClr val="000000"/>
                </a:solidFill>
              </a:rPr>
              <a:t> </a:t>
            </a:r>
            <a:r>
              <a:rPr lang="fi-FI" dirty="0" smtClean="0">
                <a:solidFill>
                  <a:srgbClr val="000000"/>
                </a:solidFill>
              </a:rPr>
              <a:t>maksullisena palveluna.</a:t>
            </a:r>
          </a:p>
          <a:p>
            <a:pPr lvl="0"/>
            <a:r>
              <a:rPr lang="fi-FI" dirty="0" smtClean="0">
                <a:solidFill>
                  <a:srgbClr val="000000"/>
                </a:solidFill>
              </a:rPr>
              <a:t>Asiakas- </a:t>
            </a:r>
            <a:r>
              <a:rPr lang="fi-FI" dirty="0">
                <a:solidFill>
                  <a:srgbClr val="000000"/>
                </a:solidFill>
              </a:rPr>
              <a:t>ja potilastiedot käsitellään </a:t>
            </a:r>
            <a:r>
              <a:rPr lang="fi-FI" dirty="0">
                <a:solidFill>
                  <a:srgbClr val="000000"/>
                </a:solidFill>
                <a:hlinkClick r:id="rId3"/>
              </a:rPr>
              <a:t>asiakastietolain</a:t>
            </a:r>
            <a:r>
              <a:rPr lang="fi-FI" dirty="0">
                <a:solidFill>
                  <a:srgbClr val="000000"/>
                </a:solidFill>
              </a:rPr>
              <a:t> </a:t>
            </a:r>
            <a:r>
              <a:rPr lang="fi-FI" dirty="0">
                <a:solidFill>
                  <a:srgbClr val="120D40"/>
                </a:solidFill>
              </a:rPr>
              <a:t>ja</a:t>
            </a:r>
            <a:r>
              <a:rPr lang="fi-FI" dirty="0">
                <a:solidFill>
                  <a:srgbClr val="FF0000"/>
                </a:solidFill>
              </a:rPr>
              <a:t> </a:t>
            </a:r>
            <a:r>
              <a:rPr lang="fi-FI" dirty="0">
                <a:solidFill>
                  <a:srgbClr val="FF0000"/>
                </a:solidFill>
                <a:hlinkClick r:id="rId4"/>
              </a:rPr>
              <a:t>toisiolain</a:t>
            </a:r>
            <a:r>
              <a:rPr lang="fi-FI" dirty="0">
                <a:solidFill>
                  <a:srgbClr val="FF0000"/>
                </a:solidFill>
              </a:rPr>
              <a:t> </a:t>
            </a:r>
            <a:r>
              <a:rPr lang="fi-FI" dirty="0">
                <a:solidFill>
                  <a:srgbClr val="000000"/>
                </a:solidFill>
              </a:rPr>
              <a:t>käyttötarkoituksissa Valviran hyväksymässä tietoturvallisessa </a:t>
            </a:r>
            <a:r>
              <a:rPr lang="fi-FI" dirty="0" smtClean="0">
                <a:solidFill>
                  <a:srgbClr val="000000"/>
                </a:solidFill>
                <a:hlinkClick r:id="rId5"/>
              </a:rPr>
              <a:t>käyttöympäristöissä</a:t>
            </a:r>
            <a:r>
              <a:rPr lang="fi-FI" dirty="0" smtClean="0">
                <a:solidFill>
                  <a:srgbClr val="000000"/>
                </a:solidFill>
              </a:rPr>
              <a:t>, jonka tutkija hankkii.</a:t>
            </a:r>
          </a:p>
          <a:p>
            <a:r>
              <a:rPr lang="fi-FI" dirty="0" smtClean="0"/>
              <a:t>Erilliset toimintaohjeet sata.fi –sivuilla.</a:t>
            </a:r>
          </a:p>
          <a:p>
            <a:pPr marL="0" indent="0">
              <a:buNone/>
            </a:pPr>
            <a:r>
              <a:rPr lang="fi-FI" dirty="0"/>
              <a:t>	</a:t>
            </a:r>
            <a:endParaRPr lang="fi-FI" dirty="0" smtClean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Otsikk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Pohjaehdotus</a:t>
            </a:r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3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5332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ällön paikkamerkki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i-FI" dirty="0" err="1"/>
              <a:t>Sosiaali</a:t>
            </a:r>
            <a:r>
              <a:rPr lang="fi-FI" dirty="0"/>
              <a:t>- ja terveystietojen toissijainen käyttö (toisiokäyttö) tarkoittaa, että </a:t>
            </a:r>
            <a:r>
              <a:rPr lang="fi-FI" dirty="0" err="1"/>
              <a:t>sosiaali</a:t>
            </a:r>
            <a:r>
              <a:rPr lang="fi-FI" dirty="0"/>
              <a:t>- ja terveydenhuollon toiminnassa syntyneitä asiakas- ja rekisteritietoja käytetään muussa kuin siinä ensisijaisessa käyttötarkoituksessa, jonka vuoksi ne on alun perin </a:t>
            </a:r>
            <a:r>
              <a:rPr lang="fi-FI" dirty="0" smtClean="0"/>
              <a:t>tallennettu (ns. </a:t>
            </a:r>
            <a:r>
              <a:rPr lang="fi-FI" dirty="0" smtClean="0">
                <a:hlinkClick r:id="rId2"/>
              </a:rPr>
              <a:t>toisiolaki 552/2019</a:t>
            </a:r>
            <a:r>
              <a:rPr lang="fi-FI" dirty="0" smtClean="0"/>
              <a:t>).</a:t>
            </a:r>
            <a:endParaRPr lang="fi-FI" dirty="0"/>
          </a:p>
          <a:p>
            <a:r>
              <a:rPr lang="fi-FI" dirty="0"/>
              <a:t>Rekisteritutkimuksen tekeminen on rekisteritietojen toisiokäyttöä.</a:t>
            </a:r>
          </a:p>
          <a:p>
            <a:r>
              <a:rPr lang="fi-FI" dirty="0" smtClean="0"/>
              <a:t>Toisiolain </a:t>
            </a:r>
            <a:r>
              <a:rPr lang="fi-FI" dirty="0"/>
              <a:t>tavoitteena on </a:t>
            </a:r>
            <a:endParaRPr lang="fi-FI" dirty="0" smtClean="0"/>
          </a:p>
          <a:p>
            <a:pPr lvl="1"/>
            <a:r>
              <a:rPr lang="fi-FI" dirty="0" smtClean="0"/>
              <a:t>mahdollistaa </a:t>
            </a:r>
            <a:r>
              <a:rPr lang="fi-FI" dirty="0" err="1"/>
              <a:t>sosiaali</a:t>
            </a:r>
            <a:r>
              <a:rPr lang="fi-FI" dirty="0"/>
              <a:t>- ja terveydenhuollon toiminnassa syntyneiden henkilötietojen tehokas ja tietoturvallinen käsittely. </a:t>
            </a:r>
          </a:p>
          <a:p>
            <a:pPr lvl="1"/>
            <a:r>
              <a:rPr lang="fi-FI" dirty="0" smtClean="0"/>
              <a:t>turvata </a:t>
            </a:r>
            <a:r>
              <a:rPr lang="fi-FI" dirty="0"/>
              <a:t>yksilön luottamuksensuoja sekä oikeudet ja vapaudet henkilötietoja käsiteltäessä.</a:t>
            </a:r>
          </a:p>
          <a:p>
            <a:r>
              <a:rPr lang="fi-FI" dirty="0" err="1"/>
              <a:t>Sosiaali</a:t>
            </a:r>
            <a:r>
              <a:rPr lang="fi-FI" dirty="0"/>
              <a:t>- ja terveysalan tietolupaviranomainen </a:t>
            </a:r>
            <a:r>
              <a:rPr lang="fi-FI" dirty="0" err="1">
                <a:hlinkClick r:id="rId3"/>
              </a:rPr>
              <a:t>Findata</a:t>
            </a:r>
            <a:r>
              <a:rPr lang="fi-FI" dirty="0">
                <a:hlinkClick r:id="rId3"/>
              </a:rPr>
              <a:t> </a:t>
            </a:r>
            <a:r>
              <a:rPr lang="fi-FI" dirty="0"/>
              <a:t>on 1.4.2020 alkaen ainoa toimivaltainen viranomainen, joka voi myöntää luvat </a:t>
            </a:r>
            <a:r>
              <a:rPr lang="fi-FI" dirty="0" smtClean="0">
                <a:hlinkClick r:id="rId2"/>
              </a:rPr>
              <a:t>toisiolaissa</a:t>
            </a:r>
            <a:r>
              <a:rPr lang="fi-FI" dirty="0"/>
              <a:t> </a:t>
            </a:r>
            <a:r>
              <a:rPr lang="fi-FI" dirty="0" smtClean="0"/>
              <a:t>määriteltyjen </a:t>
            </a:r>
            <a:r>
              <a:rPr lang="fi-FI" dirty="0" err="1"/>
              <a:t>sosiaali</a:t>
            </a:r>
            <a:r>
              <a:rPr lang="fi-FI" dirty="0"/>
              <a:t>- ja terveystietojen toissijaiseen käyttöön silloin, kun tietoja yhdistellään usealta rekisterinpitäjältä tai ne ovat peräisin yksityisiltä </a:t>
            </a:r>
            <a:r>
              <a:rPr lang="fi-FI" dirty="0" smtClean="0"/>
              <a:t>palveluntarjoajilta. </a:t>
            </a:r>
          </a:p>
          <a:p>
            <a:r>
              <a:rPr lang="fi-FI" dirty="0" smtClean="0"/>
              <a:t>Toisiolaki </a:t>
            </a:r>
            <a:r>
              <a:rPr lang="fi-FI" dirty="0"/>
              <a:t>ei koske kliinisiä lääketutkimuksia.</a:t>
            </a:r>
          </a:p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Otsikk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Yleistä rekisteritutkimuksista </a:t>
            </a:r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4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27598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ällön paikkamerkki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i-FI" dirty="0"/>
              <a:t>Sata-alue on toimivaltainen lupaviranomainen, kun käsitellään vain sellaista tietoa, jossa Sata-alue on rekisterinpitäjä, eikä tietoja yhdistellä muihin rekistereihin. </a:t>
            </a:r>
            <a:endParaRPr lang="fi-FI" dirty="0" smtClean="0"/>
          </a:p>
          <a:p>
            <a:r>
              <a:rPr lang="fi-FI" dirty="0" smtClean="0"/>
              <a:t>Sata-alueen </a:t>
            </a:r>
            <a:r>
              <a:rPr lang="fi-FI" dirty="0"/>
              <a:t>ulkopuoliset tutkijat eivät voi poimia tietoja itse. </a:t>
            </a:r>
            <a:r>
              <a:rPr lang="fi-FI" dirty="0" smtClean="0"/>
              <a:t>Tiedot </a:t>
            </a:r>
            <a:r>
              <a:rPr lang="fi-FI" dirty="0"/>
              <a:t>poimitaan </a:t>
            </a:r>
            <a:r>
              <a:rPr lang="fi-FI" dirty="0" smtClean="0"/>
              <a:t>(maksullisena palveluna) saatuun </a:t>
            </a:r>
            <a:r>
              <a:rPr lang="fi-FI" dirty="0"/>
              <a:t>tietolupaan nojaten </a:t>
            </a:r>
            <a:r>
              <a:rPr lang="fi-FI" dirty="0" smtClean="0">
                <a:hlinkClick r:id="rId2"/>
              </a:rPr>
              <a:t>tietoturvalliseen käyttöympäristöön</a:t>
            </a:r>
            <a:r>
              <a:rPr lang="fi-FI" dirty="0" smtClean="0"/>
              <a:t> </a:t>
            </a:r>
            <a:r>
              <a:rPr lang="fi-FI" dirty="0"/>
              <a:t>käyttöympäristöön. </a:t>
            </a:r>
            <a:endParaRPr lang="fi-FI" dirty="0" smtClean="0"/>
          </a:p>
          <a:p>
            <a:r>
              <a:rPr lang="fi-FI" dirty="0"/>
              <a:t>Tietojärjestelmän käyttöoikeudet myöntää tutkimusluvan myöntäjä tarveharkintaisesti</a:t>
            </a:r>
            <a:r>
              <a:rPr lang="fi-FI" dirty="0" smtClean="0"/>
              <a:t>.</a:t>
            </a:r>
          </a:p>
          <a:p>
            <a:r>
              <a:rPr lang="fi-FI" dirty="0" smtClean="0"/>
              <a:t>Tietojen </a:t>
            </a:r>
            <a:r>
              <a:rPr lang="fi-FI" dirty="0"/>
              <a:t>analysointi ja käsittely tapahtuu käyttäjätunnuksilla </a:t>
            </a:r>
            <a:r>
              <a:rPr lang="fi-FI" dirty="0" smtClean="0"/>
              <a:t>toisiokäyttöympäristössä, jonka </a:t>
            </a:r>
            <a:r>
              <a:rPr lang="fi-FI" dirty="0"/>
              <a:t>käyttö on </a:t>
            </a:r>
            <a:r>
              <a:rPr lang="fi-FI" dirty="0" smtClean="0"/>
              <a:t>maksullista, mutta käyttö ei </a:t>
            </a:r>
            <a:r>
              <a:rPr lang="fi-FI" dirty="0"/>
              <a:t>sido tutkijaa tiettyyn fyysiseen paikkaan. </a:t>
            </a:r>
            <a:endParaRPr lang="fi-FI" dirty="0" smtClean="0"/>
          </a:p>
          <a:p>
            <a:pPr lvl="0"/>
            <a:r>
              <a:rPr lang="fi-FI" sz="2200" dirty="0">
                <a:solidFill>
                  <a:srgbClr val="000000"/>
                </a:solidFill>
              </a:rPr>
              <a:t>Kun tietoaineisto on kerätty, se siirretään </a:t>
            </a:r>
            <a:r>
              <a:rPr lang="fi-FI" sz="2200" dirty="0" err="1">
                <a:solidFill>
                  <a:srgbClr val="000000"/>
                </a:solidFill>
                <a:hlinkClick r:id="rId3"/>
              </a:rPr>
              <a:t>Findatan</a:t>
            </a:r>
            <a:r>
              <a:rPr lang="fi-FI" sz="2200" dirty="0">
                <a:solidFill>
                  <a:srgbClr val="000000"/>
                </a:solidFill>
                <a:hlinkClick r:id="rId3"/>
              </a:rPr>
              <a:t> määräyksen</a:t>
            </a:r>
            <a:r>
              <a:rPr lang="fi-FI" sz="2200" dirty="0">
                <a:solidFill>
                  <a:srgbClr val="000000"/>
                </a:solidFill>
              </a:rPr>
              <a:t> mukaisesti Valviran hyväksymään tietoturvalliseen </a:t>
            </a:r>
            <a:r>
              <a:rPr lang="fi-FI" sz="2200" dirty="0">
                <a:solidFill>
                  <a:srgbClr val="000000"/>
                </a:solidFill>
                <a:hlinkClick r:id="rId2"/>
              </a:rPr>
              <a:t>toisiokäyttöympäristöön</a:t>
            </a:r>
            <a:r>
              <a:rPr lang="fi-FI" sz="2200" dirty="0">
                <a:solidFill>
                  <a:srgbClr val="000000"/>
                </a:solidFill>
              </a:rPr>
              <a:t>. </a:t>
            </a:r>
            <a:endParaRPr lang="fi-FI" dirty="0" smtClean="0"/>
          </a:p>
          <a:p>
            <a:r>
              <a:rPr lang="fi-FI" dirty="0" smtClean="0"/>
              <a:t>Asiakas/potilastietoja </a:t>
            </a:r>
            <a:r>
              <a:rPr lang="fi-FI" dirty="0"/>
              <a:t>ei saa tulostaa paperille tutkimustarkoituksessa. </a:t>
            </a:r>
          </a:p>
          <a:p>
            <a:r>
              <a:rPr lang="fi-FI" dirty="0"/>
              <a:t>Henkilötunnusten poistaminen ei muuta tietoja anonyymiksi.</a:t>
            </a:r>
          </a:p>
          <a:p>
            <a:r>
              <a:rPr lang="fi-FI" dirty="0"/>
              <a:t>AMK, YAMK ja pro gradu –tutkielmissa ei </a:t>
            </a:r>
            <a:r>
              <a:rPr lang="fi-FI" dirty="0" smtClean="0"/>
              <a:t>saa </a:t>
            </a:r>
            <a:r>
              <a:rPr lang="fi-FI" dirty="0"/>
              <a:t>käyttää rekisteritietoja eivätkä ne saa </a:t>
            </a:r>
            <a:r>
              <a:rPr lang="fi-FI" dirty="0" smtClean="0"/>
              <a:t>pääsääntöisesti kohdentua </a:t>
            </a:r>
            <a:r>
              <a:rPr lang="fi-FI" dirty="0" smtClean="0"/>
              <a:t>henkilötietoihin esim</a:t>
            </a:r>
            <a:r>
              <a:rPr lang="fi-FI" dirty="0"/>
              <a:t>. </a:t>
            </a:r>
            <a:r>
              <a:rPr lang="fi-FI" dirty="0" smtClean="0"/>
              <a:t>asiakas/potilaskertomuksiin.</a:t>
            </a:r>
            <a:endParaRPr lang="fi-FI" dirty="0" smtClean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Otsikk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i-FI" dirty="0"/>
              <a:t>Yleistä rekisteritutkimuksista Sata-alueella </a:t>
            </a:r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5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22389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ällön paikkamerkki 1">
            <a:extLst>
              <a:ext uri="{FF2B5EF4-FFF2-40B4-BE49-F238E27FC236}">
                <a16:creationId xmlns:a16="http://schemas.microsoft.com/office/drawing/2014/main" id="{22A16712-B237-A3A1-8668-156618DCD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fi-FI" dirty="0" smtClean="0">
                <a:solidFill>
                  <a:srgbClr val="000000"/>
                </a:solidFill>
              </a:rPr>
              <a:t>Tutkija </a:t>
            </a:r>
            <a:r>
              <a:rPr lang="fi-FI" dirty="0">
                <a:solidFill>
                  <a:srgbClr val="000000"/>
                </a:solidFill>
              </a:rPr>
              <a:t>täyttää </a:t>
            </a:r>
            <a:r>
              <a:rPr lang="fi-FI" dirty="0" smtClean="0">
                <a:solidFill>
                  <a:srgbClr val="000000"/>
                </a:solidFill>
                <a:hlinkClick r:id="rId2"/>
              </a:rPr>
              <a:t>tutkimuslupahakemuslomakkeen</a:t>
            </a:r>
            <a:r>
              <a:rPr lang="fi-FI" dirty="0">
                <a:solidFill>
                  <a:srgbClr val="000000"/>
                </a:solidFill>
              </a:rPr>
              <a:t> </a:t>
            </a:r>
            <a:r>
              <a:rPr lang="fi-FI" dirty="0" smtClean="0">
                <a:solidFill>
                  <a:srgbClr val="000000"/>
                </a:solidFill>
              </a:rPr>
              <a:t>ja </a:t>
            </a:r>
            <a:r>
              <a:rPr lang="fi-FI" dirty="0">
                <a:solidFill>
                  <a:srgbClr val="000000"/>
                </a:solidFill>
              </a:rPr>
              <a:t>hakee </a:t>
            </a:r>
            <a:r>
              <a:rPr lang="fi-FI" dirty="0" smtClean="0">
                <a:solidFill>
                  <a:srgbClr val="000000"/>
                </a:solidFill>
              </a:rPr>
              <a:t>sillä tietoluvan </a:t>
            </a:r>
            <a:r>
              <a:rPr lang="fi-FI" dirty="0">
                <a:solidFill>
                  <a:srgbClr val="000000"/>
                </a:solidFill>
              </a:rPr>
              <a:t>yksilötason aineiston käyttöön. </a:t>
            </a:r>
            <a:endParaRPr lang="fi-FI" dirty="0" smtClean="0"/>
          </a:p>
          <a:p>
            <a:pPr>
              <a:lnSpc>
                <a:spcPct val="120000"/>
              </a:lnSpc>
            </a:pPr>
            <a:r>
              <a:rPr lang="fi-FI" dirty="0" smtClean="0"/>
              <a:t>Tutkimuslupahakemukseen liitetään </a:t>
            </a:r>
          </a:p>
          <a:p>
            <a:pPr lvl="1">
              <a:lnSpc>
                <a:spcPct val="120000"/>
              </a:lnSpc>
            </a:pPr>
            <a:r>
              <a:rPr lang="fi-FI" b="1" dirty="0" smtClean="0"/>
              <a:t>tietojen keruu suunnitelma</a:t>
            </a:r>
            <a:r>
              <a:rPr lang="fi-FI" dirty="0" smtClean="0"/>
              <a:t>, jossa poimintakriteerit kuvataan mahdollisimman tarkasti, jotta halutut tapaukset olisivat otoksessa ja turhilta toistuvilta poiminnoilta vältyttäisiin. </a:t>
            </a:r>
          </a:p>
          <a:p>
            <a:pPr lvl="2">
              <a:lnSpc>
                <a:spcPct val="120000"/>
              </a:lnSpc>
            </a:pPr>
            <a:r>
              <a:rPr lang="fi-FI" dirty="0" smtClean="0"/>
              <a:t>Mitä muuttujia (esim. diagnoosit, toimenpidekoodit) tarvitaan?</a:t>
            </a:r>
          </a:p>
          <a:p>
            <a:pPr lvl="2">
              <a:lnSpc>
                <a:spcPct val="120000"/>
              </a:lnSpc>
            </a:pPr>
            <a:r>
              <a:rPr lang="fi-FI" dirty="0" smtClean="0"/>
              <a:t>Muita muuttujia, joilla otosta rajataan (esim. ikä, sukupuoli, erikoisala)?</a:t>
            </a:r>
          </a:p>
          <a:p>
            <a:pPr lvl="2">
              <a:lnSpc>
                <a:spcPct val="120000"/>
              </a:lnSpc>
            </a:pPr>
            <a:r>
              <a:rPr lang="fi-FI" dirty="0" smtClean="0"/>
              <a:t>Mitä asioita raporttiin halutaan näkyville (esim. hoitojaksot, käyntipäivien lkm)?</a:t>
            </a:r>
          </a:p>
          <a:p>
            <a:pPr lvl="2">
              <a:lnSpc>
                <a:spcPct val="120000"/>
              </a:lnSpc>
            </a:pPr>
            <a:r>
              <a:rPr lang="fi-FI" dirty="0"/>
              <a:t>M</a:t>
            </a:r>
            <a:r>
              <a:rPr lang="fi-FI" dirty="0" smtClean="0"/>
              <a:t>iltä ajanjakso(i)</a:t>
            </a:r>
            <a:r>
              <a:rPr lang="fi-FI" dirty="0" err="1" smtClean="0"/>
              <a:t>lta</a:t>
            </a:r>
            <a:r>
              <a:rPr lang="fi-FI" dirty="0" smtClean="0"/>
              <a:t> tiedot tarvitaan?</a:t>
            </a:r>
          </a:p>
          <a:p>
            <a:pPr lvl="2">
              <a:lnSpc>
                <a:spcPct val="120000"/>
              </a:lnSpc>
            </a:pPr>
            <a:r>
              <a:rPr lang="fi-FI" dirty="0"/>
              <a:t>Henkilöt, jotka käsittelevät </a:t>
            </a:r>
            <a:r>
              <a:rPr lang="fi-FI" dirty="0" err="1"/>
              <a:t>pseudonymisoitua</a:t>
            </a:r>
            <a:r>
              <a:rPr lang="fi-FI" dirty="0"/>
              <a:t> </a:t>
            </a:r>
            <a:r>
              <a:rPr lang="fi-FI" dirty="0" smtClean="0"/>
              <a:t>tietoa</a:t>
            </a:r>
            <a:r>
              <a:rPr lang="fi-FI" dirty="0"/>
              <a:t>?</a:t>
            </a:r>
            <a:endParaRPr lang="fi-FI" dirty="0" smtClean="0"/>
          </a:p>
          <a:p>
            <a:pPr lvl="1"/>
            <a:r>
              <a:rPr lang="fi-FI" b="1" dirty="0"/>
              <a:t>kustannusarvio- ja </a:t>
            </a:r>
            <a:r>
              <a:rPr lang="fi-FI" b="1" dirty="0" smtClean="0"/>
              <a:t>rahoitussuunnitelma</a:t>
            </a:r>
          </a:p>
          <a:p>
            <a:pPr lvl="1"/>
            <a:r>
              <a:rPr lang="fi-FI" dirty="0" smtClean="0"/>
              <a:t>tutkijan hankkima, </a:t>
            </a:r>
            <a:r>
              <a:rPr lang="fi-FI" b="1" dirty="0"/>
              <a:t>Asteri -rekisterissä listattu </a:t>
            </a:r>
            <a:r>
              <a:rPr lang="fi-FI" b="1" dirty="0" smtClean="0"/>
              <a:t>tietoturvallinen käyttöympäristö</a:t>
            </a:r>
            <a:r>
              <a:rPr lang="fi-FI" dirty="0" smtClean="0"/>
              <a:t>, määräajaksi</a:t>
            </a:r>
            <a:endParaRPr lang="fi-FI" dirty="0"/>
          </a:p>
          <a:p>
            <a:pPr lvl="1"/>
            <a:r>
              <a:rPr lang="fi-FI" b="1" dirty="0" smtClean="0">
                <a:solidFill>
                  <a:srgbClr val="000000"/>
                </a:solidFill>
              </a:rPr>
              <a:t>vaikutustenarviointilomake</a:t>
            </a:r>
            <a:r>
              <a:rPr lang="fi-FI" dirty="0" smtClean="0">
                <a:solidFill>
                  <a:srgbClr val="000000"/>
                </a:solidFill>
              </a:rPr>
              <a:t>, jossa arvioidaan tiedonkäsittelyn elinkaaren vaiheita.</a:t>
            </a:r>
            <a:endParaRPr lang="fi-FI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fi-FI" dirty="0"/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5EFEC241-0A35-EC18-D3D7-CCB59A89B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83AB3-EA71-B643-8DEB-4D9748D4296F}" type="datetime1">
              <a:rPr lang="fi-FI" smtClean="0"/>
              <a:t>27.8.2025</a:t>
            </a:fld>
            <a:endParaRPr lang="fi-FI"/>
          </a:p>
        </p:txBody>
      </p:sp>
      <p:sp>
        <p:nvSpPr>
          <p:cNvPr id="4" name="Otsikko 3">
            <a:extLst>
              <a:ext uri="{FF2B5EF4-FFF2-40B4-BE49-F238E27FC236}">
                <a16:creationId xmlns:a16="http://schemas.microsoft.com/office/drawing/2014/main" id="{D4B908CD-F0CE-30C7-4241-C68E3D84B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98551" cy="1325563"/>
          </a:xfrm>
        </p:spPr>
        <p:txBody>
          <a:bodyPr/>
          <a:lstStyle/>
          <a:p>
            <a:r>
              <a:rPr lang="fi-FI" dirty="0" smtClean="0">
                <a:solidFill>
                  <a:srgbClr val="000000"/>
                </a:solidFill>
              </a:rPr>
              <a:t>Tutkimuslupahakemus </a:t>
            </a:r>
            <a:r>
              <a:rPr lang="fi-FI" dirty="0" smtClean="0"/>
              <a:t>tietoluvan perustana </a:t>
            </a:r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56AB7B8C-2D6A-5838-D548-672467031B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A5F2456-D029-9E94-9A97-939F925442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510FE8-D753-C647-A925-D4EB5DB9B7DB}" type="slidenum">
              <a:rPr lang="en-FI" smtClean="0"/>
              <a:pPr/>
              <a:t>6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71825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ategia ja vierailijat">
  <a:themeElements>
    <a:clrScheme name="Satakunnan hyvinvointialue 2022">
      <a:dk1>
        <a:srgbClr val="000000"/>
      </a:dk1>
      <a:lt1>
        <a:srgbClr val="FFFFFF"/>
      </a:lt1>
      <a:dk2>
        <a:srgbClr val="3C1B44"/>
      </a:dk2>
      <a:lt2>
        <a:srgbClr val="EBEBEB"/>
      </a:lt2>
      <a:accent1>
        <a:srgbClr val="CF5CE6"/>
      </a:accent1>
      <a:accent2>
        <a:srgbClr val="1F57CC"/>
      </a:accent2>
      <a:accent3>
        <a:srgbClr val="D20A14"/>
      </a:accent3>
      <a:accent4>
        <a:srgbClr val="00B398"/>
      </a:accent4>
      <a:accent5>
        <a:srgbClr val="FFE500"/>
      </a:accent5>
      <a:accent6>
        <a:srgbClr val="FF4420"/>
      </a:accent6>
      <a:hlink>
        <a:srgbClr val="00584B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>
            <a:latin typeface="+mn-lt"/>
            <a:cs typeface="Poppins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>
            <a:latin typeface="+mn-lt"/>
            <a:cs typeface="Poppi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a_esityspohja_FI" id="{688E9963-8CA2-8E40-BF44-0AE8C6AD17C7}" vid="{1CD60D6B-7926-164C-929D-D6F31F828079}"/>
    </a:ext>
  </a:extLst>
</a:theme>
</file>

<file path=ppt/theme/theme2.xml><?xml version="1.0" encoding="utf-8"?>
<a:theme xmlns:a="http://schemas.openxmlformats.org/drawingml/2006/main" name="Sata yleinen">
  <a:themeElements>
    <a:clrScheme name="Satakunnan hyvinvointialue 2022">
      <a:dk1>
        <a:srgbClr val="000000"/>
      </a:dk1>
      <a:lt1>
        <a:srgbClr val="FFFFFF"/>
      </a:lt1>
      <a:dk2>
        <a:srgbClr val="3C1B44"/>
      </a:dk2>
      <a:lt2>
        <a:srgbClr val="EBEBEB"/>
      </a:lt2>
      <a:accent1>
        <a:srgbClr val="CF5CE6"/>
      </a:accent1>
      <a:accent2>
        <a:srgbClr val="1F57CC"/>
      </a:accent2>
      <a:accent3>
        <a:srgbClr val="D20A14"/>
      </a:accent3>
      <a:accent4>
        <a:srgbClr val="00B398"/>
      </a:accent4>
      <a:accent5>
        <a:srgbClr val="FFE500"/>
      </a:accent5>
      <a:accent6>
        <a:srgbClr val="FF4420"/>
      </a:accent6>
      <a:hlink>
        <a:srgbClr val="00584B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>
            <a:latin typeface="+mn-lt"/>
            <a:cs typeface="Poppins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>
            <a:latin typeface="+mn-lt"/>
            <a:cs typeface="Poppi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a_esityspohja_FI" id="{688E9963-8CA2-8E40-BF44-0AE8C6AD17C7}" vid="{1CD60D6B-7926-164C-929D-D6F31F828079}"/>
    </a:ext>
  </a:extLst>
</a:theme>
</file>

<file path=ppt/theme/theme3.xml><?xml version="1.0" encoding="utf-8"?>
<a:theme xmlns:a="http://schemas.openxmlformats.org/drawingml/2006/main" name="Sata Sote/Vihrea">
  <a:themeElements>
    <a:clrScheme name="Satakunnan hyvinvointialue 2022">
      <a:dk1>
        <a:srgbClr val="000000"/>
      </a:dk1>
      <a:lt1>
        <a:srgbClr val="FFFFFF"/>
      </a:lt1>
      <a:dk2>
        <a:srgbClr val="3C1B44"/>
      </a:dk2>
      <a:lt2>
        <a:srgbClr val="EBEBEB"/>
      </a:lt2>
      <a:accent1>
        <a:srgbClr val="CF5CE6"/>
      </a:accent1>
      <a:accent2>
        <a:srgbClr val="1F57CC"/>
      </a:accent2>
      <a:accent3>
        <a:srgbClr val="D20A14"/>
      </a:accent3>
      <a:accent4>
        <a:srgbClr val="00B398"/>
      </a:accent4>
      <a:accent5>
        <a:srgbClr val="FFE500"/>
      </a:accent5>
      <a:accent6>
        <a:srgbClr val="FF4420"/>
      </a:accent6>
      <a:hlink>
        <a:srgbClr val="00584B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>
            <a:latin typeface="+mn-lt"/>
            <a:cs typeface="Poppins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>
            <a:latin typeface="+mn-lt"/>
            <a:cs typeface="Poppi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a_esityspohja_FI" id="{688E9963-8CA2-8E40-BF44-0AE8C6AD17C7}" vid="{2A56609D-893F-8E47-914B-376BAFE714FF}"/>
    </a:ext>
  </a:extLst>
</a:theme>
</file>

<file path=ppt/theme/theme4.xml><?xml version="1.0" encoding="utf-8"?>
<a:theme xmlns:a="http://schemas.openxmlformats.org/drawingml/2006/main" name="Sata Pelastus/Punainen">
  <a:themeElements>
    <a:clrScheme name="Satakunnan hyvinvointialue 2022">
      <a:dk1>
        <a:srgbClr val="000000"/>
      </a:dk1>
      <a:lt1>
        <a:srgbClr val="FFFFFF"/>
      </a:lt1>
      <a:dk2>
        <a:srgbClr val="3C1B44"/>
      </a:dk2>
      <a:lt2>
        <a:srgbClr val="EBEBEB"/>
      </a:lt2>
      <a:accent1>
        <a:srgbClr val="CF5CE6"/>
      </a:accent1>
      <a:accent2>
        <a:srgbClr val="1F57CC"/>
      </a:accent2>
      <a:accent3>
        <a:srgbClr val="D20A14"/>
      </a:accent3>
      <a:accent4>
        <a:srgbClr val="00B398"/>
      </a:accent4>
      <a:accent5>
        <a:srgbClr val="FFE500"/>
      </a:accent5>
      <a:accent6>
        <a:srgbClr val="FF4420"/>
      </a:accent6>
      <a:hlink>
        <a:srgbClr val="00584B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>
            <a:latin typeface="+mn-lt"/>
            <a:cs typeface="Poppins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>
            <a:latin typeface="+mn-lt"/>
            <a:cs typeface="Poppi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a_esityspohja_FI" id="{688E9963-8CA2-8E40-BF44-0AE8C6AD17C7}" vid="{AD223095-1438-654F-A685-81DE42A807F7}"/>
    </a:ext>
  </a:extLst>
</a:theme>
</file>

<file path=ppt/theme/theme5.xml><?xml version="1.0" encoding="utf-8"?>
<a:theme xmlns:a="http://schemas.openxmlformats.org/drawingml/2006/main" name="Sata Hallinto/Sininen">
  <a:themeElements>
    <a:clrScheme name="Satakunnan hyvinvointialue 2022">
      <a:dk1>
        <a:srgbClr val="000000"/>
      </a:dk1>
      <a:lt1>
        <a:srgbClr val="FFFFFF"/>
      </a:lt1>
      <a:dk2>
        <a:srgbClr val="3C1B44"/>
      </a:dk2>
      <a:lt2>
        <a:srgbClr val="EBEBEB"/>
      </a:lt2>
      <a:accent1>
        <a:srgbClr val="CF5CE6"/>
      </a:accent1>
      <a:accent2>
        <a:srgbClr val="1F57CC"/>
      </a:accent2>
      <a:accent3>
        <a:srgbClr val="D20A14"/>
      </a:accent3>
      <a:accent4>
        <a:srgbClr val="00B398"/>
      </a:accent4>
      <a:accent5>
        <a:srgbClr val="FFE500"/>
      </a:accent5>
      <a:accent6>
        <a:srgbClr val="FF4420"/>
      </a:accent6>
      <a:hlink>
        <a:srgbClr val="00584B"/>
      </a:hlink>
      <a:folHlink>
        <a:srgbClr val="3232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>
            <a:latin typeface="+mn-lt"/>
            <a:cs typeface="Poppins" pitchFamily="2" charset="7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>
            <a:latin typeface="+mn-lt"/>
            <a:cs typeface="Poppins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ha_esityspohja_FI" id="{688E9963-8CA2-8E40-BF44-0AE8C6AD17C7}" vid="{6D90EAC8-937D-6347-A51A-E35764F87135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<Relationships xmlns="http://schemas.openxmlformats.org/package/2006/relationships"><Relationship Id="rId1" Target="itemProps1.xml" Type="http://schemas.openxmlformats.org/officeDocument/2006/relationships/customXmlProps"/></Relationships>
</file>

<file path=customXml/_rels/item2.xml.rels><?xml version="1.0" encoding="UTF-8" standalone="yes"?><Relationships xmlns="http://schemas.openxmlformats.org/package/2006/relationships"><Relationship Id="rId1" Target="itemProps2.xml" Type="http://schemas.openxmlformats.org/officeDocument/2006/relationships/customXmlProps"/></Relationships>
</file>

<file path=customXml/_rels/item3.xml.rels><?xml version="1.0" encoding="UTF-8" standalone="yes"?><Relationships xmlns="http://schemas.openxmlformats.org/package/2006/relationships"><Relationship Id="rId1" Target="itemProps3.xml" Type="http://schemas.openxmlformats.org/officeDocument/2006/relationships/customXmlProps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6AB6E3D9AF36C34894A5093FE7A8ABA9" ma:contentTypeVersion="12" ma:contentTypeDescription="Luo uusi asiakirja." ma:contentTypeScope="" ma:versionID="73ad8376c4f60c7dd53d9b0e42280308">
  <xsd:schema xmlns:xsd="http://www.w3.org/2001/XMLSchema" xmlns:xs="http://www.w3.org/2001/XMLSchema" xmlns:p="http://schemas.microsoft.com/office/2006/metadata/properties" xmlns:ns2="d04c7db0-fe58-4d8f-91c5-8de04e694467" xmlns:ns3="d4be7991-7058-4538-b0e0-ecac5e9c4170" targetNamespace="http://schemas.microsoft.com/office/2006/metadata/properties" ma:root="true" ma:fieldsID="43e710b5f12e5b2aa323ed4e9a971714" ns2:_="" ns3:_="">
    <xsd:import namespace="d04c7db0-fe58-4d8f-91c5-8de04e694467"/>
    <xsd:import namespace="d4be7991-7058-4538-b0e0-ecac5e9c41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bjectDetectorVersion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4c7db0-fe58-4d8f-91c5-8de04e6944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Kuvien tunnisteet" ma:readOnly="false" ma:fieldId="{5cf76f15-5ced-4ddc-b409-7134ff3c332f}" ma:taxonomyMulti="true" ma:sspId="ee43b15e-14bb-436e-99a9-3e6a2950b3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be7991-7058-4538-b0e0-ecac5e9c417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3cad02d0-a45c-4d84-94e2-adc3f3f09c20}" ma:internalName="TaxCatchAll" ma:showField="CatchAllData" ma:web="d4be7991-7058-4538-b0e0-ecac5e9c4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5" nillable="true" ma:displayName="Jaett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Jakamisen tiedot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4be7991-7058-4538-b0e0-ecac5e9c4170" xsi:nil="true"/>
    <lcf76f155ced4ddcb4097134ff3c332f xmlns="d04c7db0-fe58-4d8f-91c5-8de04e694467">
      <Terms xmlns="http://schemas.microsoft.com/office/infopath/2007/PartnerControls"/>
    </lcf76f155ced4ddcb4097134ff3c332f>
    <SharedWithUsers xmlns="d4be7991-7058-4538-b0e0-ecac5e9c4170">
      <UserInfo>
        <DisplayName>Piia Nurminen</DisplayName>
        <AccountId>152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CDFDB3-E521-4152-822A-7E3997588C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4c7db0-fe58-4d8f-91c5-8de04e694467"/>
    <ds:schemaRef ds:uri="d4be7991-7058-4538-b0e0-ecac5e9c41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8F4410-605F-4F46-A6C2-43E5FDCAF2A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d4be7991-7058-4538-b0e0-ecac5e9c4170"/>
    <ds:schemaRef ds:uri="d04c7db0-fe58-4d8f-91c5-8de04e69446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7774F7B-7FF9-435A-AFF4-133C853E3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Powerpoint_pohja</Template>
  <TotalTime>1948</TotalTime>
  <Words>479</Words>
  <Application>Microsoft Office PowerPoint</Application>
  <PresentationFormat>Laajakuva</PresentationFormat>
  <Paragraphs>52</Paragraphs>
  <Slides>6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5</vt:i4>
      </vt:variant>
      <vt:variant>
        <vt:lpstr>Dian otsikot</vt:lpstr>
      </vt:variant>
      <vt:variant>
        <vt:i4>6</vt:i4>
      </vt:variant>
    </vt:vector>
  </HeadingPairs>
  <TitlesOfParts>
    <vt:vector size="14" baseType="lpstr">
      <vt:lpstr>Arial</vt:lpstr>
      <vt:lpstr>Calibri</vt:lpstr>
      <vt:lpstr>Poppins</vt:lpstr>
      <vt:lpstr>Strategia ja vierailijat</vt:lpstr>
      <vt:lpstr>Sata yleinen</vt:lpstr>
      <vt:lpstr>Sata Sote/Vihrea</vt:lpstr>
      <vt:lpstr>Sata Pelastus/Punainen</vt:lpstr>
      <vt:lpstr>Sata Hallinto/Sininen</vt:lpstr>
      <vt:lpstr>REKISTERITUTKIMUS: Tiedon toisiokäyttö Sata-alueen toimintamalli</vt:lpstr>
      <vt:lpstr>Tavoite</vt:lpstr>
      <vt:lpstr>Pohjaehdotus</vt:lpstr>
      <vt:lpstr>Yleistä rekisteritutkimuksista </vt:lpstr>
      <vt:lpstr>Yleistä rekisteritutkimuksista Sata-alueella </vt:lpstr>
      <vt:lpstr>Tutkimuslupahakemus tietoluvan perustana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2023-04-14T04:42:43Z</dcterms:created>
  <dc:creator>viestinta@sata.fi</dc:creator>
  <cp:lastModifiedBy>Anne Kuusisto</cp:lastModifiedBy>
  <cp:lastPrinted>2024-10-04T08:37:05Z</cp:lastPrinted>
  <dcterms:modified xsi:type="dcterms:W3CDTF">2025-08-27T07:42:04Z</dcterms:modified>
  <cp:revision>347</cp:revision>
  <dc:title>PowerPoint-esitys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0x0101006AB6E3D9AF36C34894A5093FE7A8ABA9</vt:lpwstr>
  </property>
  <property fmtid="{D5CDD505-2E9C-101B-9397-08002B2CF9AE}" pid="3" name="MSIP_Label_defa4170-0d19-0005-0004-bc88714345d2_Enabled">
    <vt:lpwstr>true</vt:lpwstr>
  </property>
  <property fmtid="{D5CDD505-2E9C-101B-9397-08002B2CF9AE}" pid="4" name="MSIP_Label_defa4170-0d19-0005-0004-bc88714345d2_SetDate">
    <vt:lpwstr>2023-04-14T04:42:43Z</vt:lpwstr>
  </property>
  <property fmtid="{D5CDD505-2E9C-101B-9397-08002B2CF9AE}" pid="5" name="MSIP_Label_defa4170-0d19-0005-0004-bc88714345d2_Method">
    <vt:lpwstr>Standard</vt:lpwstr>
  </property>
  <property fmtid="{D5CDD505-2E9C-101B-9397-08002B2CF9AE}" pid="6" name="MSIP_Label_defa4170-0d19-0005-0004-bc88714345d2_Name">
    <vt:lpwstr>defa4170-0d19-0005-0004-bc88714345d2</vt:lpwstr>
  </property>
  <property fmtid="{D5CDD505-2E9C-101B-9397-08002B2CF9AE}" pid="7" name="MSIP_Label_defa4170-0d19-0005-0004-bc88714345d2_SiteId">
    <vt:lpwstr>f1fc3d0a-ee56-4f33-ab7c-c77444ca1078</vt:lpwstr>
  </property>
  <property fmtid="{D5CDD505-2E9C-101B-9397-08002B2CF9AE}" pid="8" name="MSIP_Label_defa4170-0d19-0005-0004-bc88714345d2_ActionId">
    <vt:lpwstr>8a4ed892-9205-46d9-9721-66d6f4079a8a</vt:lpwstr>
  </property>
  <property fmtid="{D5CDD505-2E9C-101B-9397-08002B2CF9AE}" pid="9" name="MSIP_Label_defa4170-0d19-0005-0004-bc88714345d2_ContentBits">
    <vt:lpwstr>0</vt:lpwstr>
  </property>
</Properties>
</file>